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55" r:id="rId3"/>
    <p:sldId id="358" r:id="rId4"/>
    <p:sldId id="359" r:id="rId5"/>
    <p:sldId id="360" r:id="rId6"/>
    <p:sldId id="258" r:id="rId7"/>
    <p:sldId id="309" r:id="rId8"/>
    <p:sldId id="308" r:id="rId9"/>
    <p:sldId id="363" r:id="rId10"/>
    <p:sldId id="259" r:id="rId11"/>
    <p:sldId id="368" r:id="rId12"/>
    <p:sldId id="362" r:id="rId13"/>
    <p:sldId id="321" r:id="rId14"/>
    <p:sldId id="264" r:id="rId15"/>
    <p:sldId id="324" r:id="rId16"/>
    <p:sldId id="327" r:id="rId17"/>
    <p:sldId id="328" r:id="rId18"/>
    <p:sldId id="276" r:id="rId19"/>
    <p:sldId id="369" r:id="rId20"/>
    <p:sldId id="280" r:id="rId21"/>
    <p:sldId id="281" r:id="rId22"/>
    <p:sldId id="326" r:id="rId23"/>
    <p:sldId id="353" r:id="rId24"/>
    <p:sldId id="270" r:id="rId25"/>
    <p:sldId id="331" r:id="rId26"/>
    <p:sldId id="275" r:id="rId27"/>
    <p:sldId id="332" r:id="rId28"/>
    <p:sldId id="335" r:id="rId29"/>
    <p:sldId id="361" r:id="rId30"/>
    <p:sldId id="354" r:id="rId31"/>
    <p:sldId id="346" r:id="rId32"/>
    <p:sldId id="334" r:id="rId33"/>
    <p:sldId id="339" r:id="rId34"/>
    <p:sldId id="338" r:id="rId35"/>
    <p:sldId id="348" r:id="rId36"/>
    <p:sldId id="349" r:id="rId37"/>
    <p:sldId id="290" r:id="rId38"/>
    <p:sldId id="343" r:id="rId39"/>
    <p:sldId id="292" r:id="rId40"/>
    <p:sldId id="341" r:id="rId41"/>
    <p:sldId id="342" r:id="rId42"/>
    <p:sldId id="344" r:id="rId43"/>
    <p:sldId id="345" r:id="rId44"/>
    <p:sldId id="303" r:id="rId45"/>
    <p:sldId id="304" r:id="rId46"/>
    <p:sldId id="305" r:id="rId47"/>
    <p:sldId id="306" r:id="rId48"/>
    <p:sldId id="307" r:id="rId49"/>
    <p:sldId id="367" r:id="rId50"/>
    <p:sldId id="365" r:id="rId51"/>
    <p:sldId id="364" r:id="rId52"/>
    <p:sldId id="356" r:id="rId53"/>
    <p:sldId id="370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78" autoAdjust="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dirty="0" smtClean="0"/>
              <a:t>Profesor Luciano H. </a:t>
            </a:r>
            <a:r>
              <a:rPr lang="es-ES" dirty="0" err="1" smtClean="0"/>
              <a:t>Tamargo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A95E2-46AC-4FFB-922D-6AF7E591D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EFA9-3C7F-4D34-B280-2922594AD7F1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6A49-6B1F-492D-884E-74B683FC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2428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  <p:sp>
        <p:nvSpPr>
          <p:cNvPr id="9" name="8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4876800"/>
            <a:ext cx="7696200" cy="1435119"/>
          </a:xfrm>
          <a:solidFill>
            <a:schemeClr val="tx2">
              <a:alpha val="50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38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6200" y="32368"/>
            <a:ext cx="5791200" cy="11430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5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290" cy="46482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7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1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4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8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Introducción a la Programación Orientada a Objetos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200" y="2819400"/>
            <a:ext cx="7772400" cy="1600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s-ES" sz="3600" dirty="0" smtClean="0"/>
              <a:t>INTRODUCCIÓN A LA PROGRAMACIÓN ORIENTADA A OBJETOS</a:t>
            </a:r>
            <a:endParaRPr lang="en-US" sz="3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5105400"/>
            <a:ext cx="7696200" cy="1435119"/>
          </a:xfrm>
          <a:solidFill>
            <a:schemeClr val="bg1">
              <a:alpha val="50000"/>
            </a:schemeClr>
          </a:solidFill>
          <a:ln>
            <a:noFill/>
          </a:ln>
        </p:spPr>
        <p:txBody>
          <a:bodyPr/>
          <a:lstStyle/>
          <a:p>
            <a:r>
              <a:rPr lang="es-ES" sz="2000" b="1" dirty="0" smtClean="0"/>
              <a:t>Sonia Rueda </a:t>
            </a:r>
            <a:endParaRPr lang="es-ES" sz="2000" b="1" dirty="0"/>
          </a:p>
          <a:p>
            <a:r>
              <a:rPr lang="es-ES" sz="2000" dirty="0"/>
              <a:t>Depto. de Ciencias e Ingeniería de la Computación</a:t>
            </a:r>
          </a:p>
          <a:p>
            <a:r>
              <a:rPr lang="es-ES" sz="2000" dirty="0"/>
              <a:t>Universidad Nacional del Sur, Bahía </a:t>
            </a:r>
            <a:r>
              <a:rPr lang="es-ES" sz="2000" dirty="0" smtClean="0"/>
              <a:t>Blanca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90800" y="4419600"/>
            <a:ext cx="40386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chemeClr val="tx2">
                    <a:lumMod val="75000"/>
                  </a:schemeClr>
                </a:solidFill>
              </a:rPr>
              <a:t>Objetos y Clases</a:t>
            </a:r>
            <a:endParaRPr lang="es-A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//Valores expresados en milímetros de mercurio 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clase</a:t>
            </a:r>
          </a:p>
          <a:p>
            <a:pPr marL="0" indent="0">
              <a:buNone/>
            </a:pPr>
            <a:r>
              <a:rPr lang="es-AR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final </a:t>
            </a:r>
            <a:r>
              <a:rPr lang="es-AR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AR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umbralMax</a:t>
            </a:r>
            <a:r>
              <a:rPr lang="es-AR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=140</a:t>
            </a: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s-AR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final </a:t>
            </a:r>
            <a:r>
              <a:rPr lang="es-AR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AR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umbralMin</a:t>
            </a:r>
            <a:r>
              <a:rPr lang="es-AR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=90</a:t>
            </a:r>
            <a:r>
              <a:rPr lang="es-AR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Atributos de instancia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maxima;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minima;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//Constructor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PresionArterial(int ma,int mi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Requiere ma &gt;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mi&gt;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maxima = ma;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minima = mi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it-IT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9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//Consultas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obtenerMaxima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maxima;}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obtenerMinima()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minima;}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obtenerPulso() </a:t>
            </a:r>
            <a:endParaRPr lang="it-IT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{//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pulso=maxima-minima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maxima-minima;}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alarmaHipertension()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{/*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umbralMax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umbralMin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umbralMax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</a:t>
            </a:r>
            <a:endParaRPr lang="it-IT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minima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umbralMin;}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04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String toString() {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maxima+"/"+minima;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menorPulso(PresionArterial pa){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retorna el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pulso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entre la medición que recibe el mensaje y la recibe como parámetro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(obtenerPulso() &lt; pa.obtenerPulso())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pa.obtenerPulso();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it-IT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44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57200" y="3886200"/>
            <a:ext cx="82296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600"/>
              </a:spcBef>
              <a:buNone/>
            </a:pPr>
            <a:r>
              <a:rPr lang="es-ES_tradnl" sz="2400" dirty="0" smtClean="0"/>
              <a:t>La clase </a:t>
            </a: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sz="2400" dirty="0" smtClean="0"/>
              <a:t> define un </a:t>
            </a:r>
            <a:r>
              <a:rPr lang="es-ES_tradnl" sz="2400" b="1" dirty="0" smtClean="0"/>
              <a:t>tipo de dato</a:t>
            </a:r>
            <a:r>
              <a:rPr lang="es-ES_tradnl" sz="2400" dirty="0" smtClean="0"/>
              <a:t>.</a:t>
            </a:r>
          </a:p>
          <a:p>
            <a:pPr marL="114300" indent="0">
              <a:spcBef>
                <a:spcPts val="600"/>
              </a:spcBef>
              <a:buNone/>
            </a:pPr>
            <a:r>
              <a:rPr lang="es-ES_tradnl" sz="2400" dirty="0" smtClean="0"/>
              <a:t>El </a:t>
            </a:r>
            <a:r>
              <a:rPr lang="es-ES_tradnl" sz="2400" b="1" dirty="0" smtClean="0"/>
              <a:t>conjunto de valores </a:t>
            </a:r>
            <a:r>
              <a:rPr lang="es-ES_tradnl" sz="2400" dirty="0" smtClean="0"/>
              <a:t>está formado por un subconjunto de los pares {</a:t>
            </a:r>
            <a:r>
              <a:rPr lang="es-ES_tradnl" sz="2400" dirty="0" err="1" smtClean="0"/>
              <a:t>int,int</a:t>
            </a:r>
            <a:r>
              <a:rPr lang="es-ES_tradnl" sz="2400" dirty="0" smtClean="0"/>
              <a:t>}. El contrato asegura que los atributos tomarán valores dentro de un subconjunto de los enteros.</a:t>
            </a:r>
          </a:p>
          <a:p>
            <a:pPr marL="114300" indent="0">
              <a:spcBef>
                <a:spcPts val="600"/>
              </a:spcBef>
              <a:buNone/>
            </a:pPr>
            <a:endParaRPr lang="es-ES_tradnl" sz="2400" dirty="0" smtClean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14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</a:t>
            </a: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clase</a:t>
            </a:r>
          </a:p>
          <a:p>
            <a:pPr marL="0" indent="0">
              <a:spcBef>
                <a:spcPts val="0"/>
              </a:spcBef>
              <a:buNone/>
            </a:pPr>
            <a:endParaRPr lang="it-IT" sz="18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Atributos de instancia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18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18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//Consultas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57200" y="5581471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s-ES_tradnl" sz="2400" dirty="0" smtClean="0"/>
              <a:t>El </a:t>
            </a:r>
            <a:r>
              <a:rPr lang="es-ES_tradnl" sz="2400" b="1" dirty="0" smtClean="0"/>
              <a:t>conjunto de operaciones </a:t>
            </a:r>
            <a:r>
              <a:rPr lang="es-ES_tradnl" sz="2400" dirty="0" smtClean="0"/>
              <a:t>está formado por los servicios, en este caso el constructor y las consultas,  provistos por la clase. </a:t>
            </a:r>
          </a:p>
        </p:txBody>
      </p:sp>
    </p:spTree>
    <p:extLst>
      <p:ext uri="{BB962C8B-B14F-4D97-AF65-F5344CB8AC3E}">
        <p14:creationId xmlns:p14="http://schemas.microsoft.com/office/powerpoint/2010/main" val="124321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536171" y="5410200"/>
            <a:ext cx="7617229" cy="6858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_tradnl" dirty="0" smtClean="0">
                <a:latin typeface="+mj-lt"/>
                <a:cs typeface="Courier New" panose="02070309020205020404" pitchFamily="49" charset="0"/>
              </a:rPr>
              <a:t>La clase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_tradnl" dirty="0" smtClean="0">
                <a:latin typeface="+mj-lt"/>
                <a:cs typeface="Courier New" panose="02070309020205020404" pitchFamily="49" charset="0"/>
              </a:rPr>
              <a:t> usa a la clase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dirty="0" smtClean="0">
                <a:latin typeface="+mj-lt"/>
                <a:cs typeface="Courier New" panose="02070309020205020404" pitchFamily="49" charset="0"/>
              </a:rPr>
              <a:t>, declara una variable </a:t>
            </a:r>
            <a:r>
              <a:rPr lang="es-ES_trad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_tradnl" dirty="0" smtClean="0">
                <a:latin typeface="+mj-lt"/>
                <a:cs typeface="Courier New" panose="02070309020205020404" pitchFamily="49" charset="0"/>
              </a:rPr>
              <a:t> de </a:t>
            </a:r>
            <a:r>
              <a:rPr lang="es-ES_tradnl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tipo clase</a:t>
            </a:r>
            <a:r>
              <a:rPr lang="es-ES_tradnl" dirty="0" smtClean="0">
                <a:latin typeface="+mj-lt"/>
                <a:cs typeface="Courier New" panose="02070309020205020404" pitchFamily="49" charset="0"/>
              </a:rPr>
              <a:t>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s-ES_tradnl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33400" y="1371600"/>
            <a:ext cx="8001000" cy="39624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45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36171" y="5410200"/>
            <a:ext cx="8226829" cy="9144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_tradnl" dirty="0" smtClean="0">
                <a:cs typeface="Courier New" panose="02070309020205020404" pitchFamily="49" charset="0"/>
              </a:rPr>
              <a:t>La variable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_tradnl" dirty="0" smtClean="0">
                <a:cs typeface="Courier New" panose="02070309020205020404" pitchFamily="49" charset="0"/>
              </a:rPr>
              <a:t> queda ligada </a:t>
            </a:r>
            <a:r>
              <a:rPr lang="es-ES_tradnl" dirty="0">
                <a:cs typeface="Courier New" panose="02070309020205020404" pitchFamily="49" charset="0"/>
              </a:rPr>
              <a:t>a un objeto </a:t>
            </a:r>
            <a:r>
              <a:rPr lang="es-ES_tradnl" dirty="0" smtClean="0">
                <a:cs typeface="Courier New" panose="02070309020205020404" pitchFamily="49" charset="0"/>
              </a:rPr>
              <a:t>cuyos atributos toman </a:t>
            </a:r>
            <a:r>
              <a:rPr lang="es-ES_tradnl" dirty="0">
                <a:cs typeface="Courier New" panose="02070309020205020404" pitchFamily="49" charset="0"/>
              </a:rPr>
              <a:t>valores dentro del conjunto de valores que establece </a:t>
            </a:r>
            <a:r>
              <a:rPr lang="es-ES_tradnl" dirty="0" smtClean="0">
                <a:cs typeface="Courier New" panose="02070309020205020404" pitchFamily="49" charset="0"/>
              </a:rPr>
              <a:t>el tipo clase </a:t>
            </a:r>
            <a:r>
              <a:rPr lang="es-ES_trad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dirty="0" smtClean="0">
                <a:cs typeface="Courier New" panose="02070309020205020404" pitchFamily="49" charset="0"/>
              </a:rPr>
              <a:t>. </a:t>
            </a:r>
            <a:endParaRPr lang="es-ES_tradnl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33400" y="1371600"/>
            <a:ext cx="8001000" cy="39624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38200" y="2635827"/>
            <a:ext cx="6477000" cy="4883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193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36171" y="5527964"/>
            <a:ext cx="7998229" cy="9144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_tradnl" dirty="0" smtClean="0">
                <a:cs typeface="Courier New" panose="02070309020205020404" pitchFamily="49" charset="0"/>
              </a:rPr>
              <a:t>El objeto ligado a la variable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dirty="0" smtClean="0">
                <a:cs typeface="Courier New" panose="02070309020205020404" pitchFamily="49" charset="0"/>
              </a:rPr>
              <a:t>recibe el mensaje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obtenerPulso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s-ES_tradnl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dirty="0" smtClean="0">
                <a:latin typeface="+mj-lt"/>
                <a:cs typeface="Courier New" panose="02070309020205020404" pitchFamily="49" charset="0"/>
              </a:rPr>
              <a:t>que provoca la ejecución de una operación provista por el tipo. </a:t>
            </a:r>
            <a:endParaRPr lang="es-ES_tradn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33400" y="1371600"/>
            <a:ext cx="8001000" cy="39624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med.obtenerPulso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38200" y="3016826"/>
            <a:ext cx="7239000" cy="4883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269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36171" y="5527964"/>
            <a:ext cx="8226829" cy="9144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_tradnl" dirty="0">
                <a:cs typeface="Courier New" panose="02070309020205020404" pitchFamily="49" charset="0"/>
              </a:rPr>
              <a:t>El objeto ligado a la variable </a:t>
            </a:r>
            <a:r>
              <a:rPr lang="es-ES_trad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_tradnl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dirty="0">
                <a:cs typeface="Courier New" panose="02070309020205020404" pitchFamily="49" charset="0"/>
              </a:rPr>
              <a:t>recibe el mensaje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alarmaHipertension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s-ES_tradnl" b="1" dirty="0" smtClean="0">
                <a:cs typeface="Courier New" panose="02070309020205020404" pitchFamily="49" charset="0"/>
              </a:rPr>
              <a:t>,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dirty="0">
                <a:cs typeface="Courier New" panose="02070309020205020404" pitchFamily="49" charset="0"/>
              </a:rPr>
              <a:t>que provoca la ejecución de una operación provista por el tipo. </a:t>
            </a:r>
            <a:endParaRPr lang="es-ES_tradn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s-ES_tradnl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33400" y="1371600"/>
            <a:ext cx="8001000" cy="39624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med.toString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med.alarmaHipertension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ES" sz="19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sz="19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Medicion</a:t>
            </a:r>
            <a:r>
              <a:rPr lang="es-ES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hipertensa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38200" y="3550227"/>
            <a:ext cx="6172200" cy="4883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024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y TIPOS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381000" y="1371600"/>
            <a:ext cx="8229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600"/>
              </a:spcBef>
              <a:buNone/>
              <a:defRPr/>
            </a:pPr>
            <a:r>
              <a:rPr lang="es-ES" sz="2400" dirty="0" smtClean="0"/>
              <a:t>El </a:t>
            </a:r>
            <a:r>
              <a:rPr lang="es-ES" sz="2400" b="1" dirty="0" smtClean="0"/>
              <a:t>tipo</a:t>
            </a:r>
            <a:r>
              <a:rPr lang="es-ES" sz="2400" dirty="0" smtClean="0"/>
              <a:t> de una variable puede ser:</a:t>
            </a:r>
          </a:p>
          <a:p>
            <a:pPr marL="4572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Elemental</a:t>
            </a:r>
          </a:p>
          <a:p>
            <a:pPr marL="4572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Una clase</a:t>
            </a:r>
            <a:endParaRPr lang="es-ES" sz="2400" dirty="0"/>
          </a:p>
        </p:txBody>
      </p:sp>
      <p:sp>
        <p:nvSpPr>
          <p:cNvPr id="1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7000" y="7712075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6 Rectángulo"/>
          <p:cNvSpPr/>
          <p:nvPr/>
        </p:nvSpPr>
        <p:spPr>
          <a:xfrm>
            <a:off x="533400" y="4952999"/>
            <a:ext cx="82296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600"/>
              </a:spcBef>
              <a:buNone/>
              <a:defRPr/>
            </a:pPr>
            <a:r>
              <a:rPr lang="es-ES" sz="2400" dirty="0"/>
              <a:t>El </a:t>
            </a:r>
            <a:r>
              <a:rPr lang="es-ES" sz="2400" b="1" dirty="0"/>
              <a:t>valor</a:t>
            </a:r>
            <a:r>
              <a:rPr lang="es-ES" sz="2400" dirty="0"/>
              <a:t> de una </a:t>
            </a:r>
            <a:r>
              <a:rPr lang="es-ES" sz="2400" b="1" dirty="0"/>
              <a:t>variable</a:t>
            </a:r>
            <a:r>
              <a:rPr lang="es-ES" sz="2400" dirty="0"/>
              <a:t> de un </a:t>
            </a:r>
            <a:r>
              <a:rPr lang="es-ES" sz="2400" b="1" dirty="0"/>
              <a:t>tipo clase </a:t>
            </a:r>
            <a:r>
              <a:rPr lang="es-ES" sz="2400" dirty="0"/>
              <a:t>es una </a:t>
            </a:r>
            <a:r>
              <a:rPr lang="es-ES" sz="2400" b="1" dirty="0"/>
              <a:t>referencia</a:t>
            </a:r>
            <a:r>
              <a:rPr lang="es-ES" sz="2400" dirty="0"/>
              <a:t>.  </a:t>
            </a:r>
          </a:p>
          <a:p>
            <a:pPr marL="114300" indent="0">
              <a:spcBef>
                <a:spcPts val="600"/>
              </a:spcBef>
              <a:buNone/>
              <a:defRPr/>
            </a:pPr>
            <a:r>
              <a:rPr lang="es-ES" sz="2400" dirty="0"/>
              <a:t>Una referencia puede </a:t>
            </a:r>
            <a:r>
              <a:rPr lang="es-ES" sz="2400" dirty="0" smtClean="0"/>
              <a:t>ser </a:t>
            </a:r>
            <a:r>
              <a:rPr lang="es-ES" sz="2400" b="1" dirty="0" smtClean="0"/>
              <a:t>indefinida</a:t>
            </a:r>
            <a:r>
              <a:rPr lang="es-ES" sz="2400" dirty="0" smtClean="0"/>
              <a:t>,  </a:t>
            </a:r>
            <a:r>
              <a:rPr lang="es-ES" sz="2400" b="1" dirty="0"/>
              <a:t>nula</a:t>
            </a:r>
            <a:r>
              <a:rPr lang="es-ES" sz="2400" dirty="0"/>
              <a:t> o estar </a:t>
            </a:r>
            <a:r>
              <a:rPr lang="es-ES" sz="2400" b="1" dirty="0"/>
              <a:t>ligada</a:t>
            </a:r>
            <a:r>
              <a:rPr lang="es-ES" sz="2400" dirty="0"/>
              <a:t> a un objeto. </a:t>
            </a:r>
          </a:p>
        </p:txBody>
      </p:sp>
      <p:sp>
        <p:nvSpPr>
          <p:cNvPr id="6" name="6 Rectángulo"/>
          <p:cNvSpPr/>
          <p:nvPr/>
        </p:nvSpPr>
        <p:spPr>
          <a:xfrm>
            <a:off x="567128" y="3074525"/>
            <a:ext cx="822960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600"/>
              </a:spcBef>
              <a:buNone/>
              <a:defRPr/>
            </a:pPr>
            <a:r>
              <a:rPr lang="es-ES" sz="2400" dirty="0"/>
              <a:t>El </a:t>
            </a:r>
            <a:r>
              <a:rPr lang="es-ES" sz="2400" b="1" dirty="0"/>
              <a:t>valor</a:t>
            </a:r>
            <a:r>
              <a:rPr lang="es-ES" sz="2400" dirty="0"/>
              <a:t> de una </a:t>
            </a:r>
            <a:r>
              <a:rPr lang="es-ES" sz="2400" b="1" dirty="0"/>
              <a:t>variable</a:t>
            </a:r>
            <a:r>
              <a:rPr lang="es-ES" sz="2400" dirty="0"/>
              <a:t> de un </a:t>
            </a:r>
            <a:r>
              <a:rPr lang="es-ES" sz="2400" b="1" dirty="0"/>
              <a:t>tipo </a:t>
            </a:r>
            <a:r>
              <a:rPr lang="es-ES" sz="2400" b="1" dirty="0" smtClean="0"/>
              <a:t>elemental </a:t>
            </a:r>
            <a:r>
              <a:rPr lang="es-ES" sz="2400" dirty="0" smtClean="0"/>
              <a:t>pertenece al conjunto de valores definido por el tipo. </a:t>
            </a:r>
          </a:p>
          <a:p>
            <a:pPr marL="114300" indent="0">
              <a:spcBef>
                <a:spcPts val="600"/>
              </a:spcBef>
              <a:buNone/>
              <a:defRPr/>
            </a:pPr>
            <a:r>
              <a:rPr lang="es-ES" sz="2400" dirty="0" smtClean="0"/>
              <a:t>En Java todos los tipos elementales están provistos por el lenguajes.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95595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y OBJETOS</a:t>
            </a:r>
            <a:endParaRPr lang="en-US" dirty="0"/>
          </a:p>
        </p:txBody>
      </p:sp>
      <p:sp>
        <p:nvSpPr>
          <p:cNvPr id="1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7000" y="7712075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639331" y="2210246"/>
            <a:ext cx="7742669" cy="474137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624465" y="4132183"/>
            <a:ext cx="7742670" cy="474137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(140,65);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81000" y="1600200"/>
            <a:ext cx="2608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indent="0">
              <a:buNone/>
            </a:pPr>
            <a:r>
              <a:rPr lang="es-ES" sz="2400" dirty="0"/>
              <a:t>La </a:t>
            </a:r>
            <a:r>
              <a:rPr lang="es-ES" sz="2400" b="1" dirty="0"/>
              <a:t>declaración</a:t>
            </a:r>
            <a:r>
              <a:rPr lang="es-ES" sz="2400" dirty="0"/>
              <a:t>:</a:t>
            </a:r>
            <a:r>
              <a:rPr lang="es-AR" sz="2400" dirty="0"/>
              <a:t> 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457201" y="2778710"/>
            <a:ext cx="822959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600"/>
              </a:spcBef>
              <a:buNone/>
            </a:pPr>
            <a:r>
              <a:rPr lang="en-US" sz="2400" b="1" dirty="0" err="1"/>
              <a:t>crea</a:t>
            </a:r>
            <a:r>
              <a:rPr lang="en-US" sz="2400" b="1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variable de </a:t>
            </a:r>
            <a:r>
              <a:rPr lang="en-US" sz="2400" b="1" dirty="0" err="1"/>
              <a:t>tipo</a:t>
            </a:r>
            <a:r>
              <a:rPr lang="en-US" sz="2400" b="1" dirty="0"/>
              <a:t> </a:t>
            </a:r>
            <a:r>
              <a:rPr lang="en-US" sz="2400" b="1" dirty="0" err="1"/>
              <a:t>clase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n-US" sz="2400" b="1" dirty="0"/>
              <a:t>, </a:t>
            </a:r>
            <a:r>
              <a:rPr lang="en-US" sz="2400" dirty="0" err="1"/>
              <a:t>cuyo</a:t>
            </a:r>
            <a:r>
              <a:rPr lang="en-US" sz="2400" dirty="0"/>
              <a:t> valor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b="1" dirty="0" err="1"/>
              <a:t>referencia</a:t>
            </a:r>
            <a:r>
              <a:rPr lang="en-US" sz="2400" b="1" dirty="0"/>
              <a:t> </a:t>
            </a:r>
            <a:r>
              <a:rPr lang="en-US" sz="2400" b="1" dirty="0" err="1" smtClean="0"/>
              <a:t>indefinida</a:t>
            </a:r>
            <a:r>
              <a:rPr lang="en-US" sz="2400" b="1" dirty="0" smtClean="0"/>
              <a:t> </a:t>
            </a:r>
            <a:r>
              <a:rPr lang="en-US" sz="2400" dirty="0" smtClean="0"/>
              <a:t>o </a:t>
            </a:r>
            <a:r>
              <a:rPr lang="en-US" sz="2400" b="1" dirty="0" err="1"/>
              <a:t>referencia</a:t>
            </a:r>
            <a:r>
              <a:rPr lang="en-US" sz="2400" b="1" dirty="0"/>
              <a:t> no </a:t>
            </a:r>
            <a:r>
              <a:rPr lang="en-US" sz="2400" b="1" dirty="0" err="1"/>
              <a:t>ligada</a:t>
            </a:r>
            <a:r>
              <a:rPr lang="en-US" sz="2400" dirty="0"/>
              <a:t>.</a:t>
            </a:r>
          </a:p>
          <a:p>
            <a:pPr marL="114300" indent="0">
              <a:spcBef>
                <a:spcPts val="600"/>
              </a:spcBef>
              <a:buNone/>
            </a:pPr>
            <a:r>
              <a:rPr lang="en-US" sz="2400" dirty="0"/>
              <a:t>La </a:t>
            </a:r>
            <a:r>
              <a:rPr lang="en-US" sz="2400" b="1" dirty="0" err="1"/>
              <a:t>asignación</a:t>
            </a:r>
            <a:r>
              <a:rPr lang="en-US" sz="2400" dirty="0"/>
              <a:t>:</a:t>
            </a:r>
            <a:endParaRPr lang="es-AR" sz="2400" dirty="0"/>
          </a:p>
        </p:txBody>
      </p:sp>
      <p:sp>
        <p:nvSpPr>
          <p:cNvPr id="21" name="20 Rectángulo"/>
          <p:cNvSpPr/>
          <p:nvPr/>
        </p:nvSpPr>
        <p:spPr>
          <a:xfrm>
            <a:off x="381000" y="4665583"/>
            <a:ext cx="8000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n-US" sz="2400" b="1" dirty="0" err="1"/>
              <a:t>crea</a:t>
            </a:r>
            <a:r>
              <a:rPr lang="en-US" sz="2400" b="1" dirty="0"/>
              <a:t> un </a:t>
            </a:r>
            <a:r>
              <a:rPr lang="en-US" sz="2400" b="1" dirty="0" err="1"/>
              <a:t>objeto</a:t>
            </a:r>
            <a:r>
              <a:rPr lang="en-US" sz="2400" b="1" dirty="0"/>
              <a:t> </a:t>
            </a:r>
            <a:r>
              <a:rPr lang="en-US" sz="2400" dirty="0"/>
              <a:t>de </a:t>
            </a:r>
            <a:r>
              <a:rPr lang="en-US" sz="2400" dirty="0" err="1"/>
              <a:t>clase</a:t>
            </a:r>
            <a:r>
              <a:rPr lang="en-US" sz="2400" dirty="0"/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7481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ESTA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4 Marcador de contenido"/>
          <p:cNvSpPr txBox="1">
            <a:spLocks/>
          </p:cNvSpPr>
          <p:nvPr/>
        </p:nvSpPr>
        <p:spPr>
          <a:xfrm>
            <a:off x="914400" y="1752600"/>
            <a:ext cx="7315200" cy="36576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400" dirty="0"/>
              <a:t>Las etapas del proceso de desarrollo</a:t>
            </a:r>
          </a:p>
          <a:p>
            <a:r>
              <a:rPr lang="es-AR" sz="2400" dirty="0" smtClean="0"/>
              <a:t>Clases como tipos</a:t>
            </a:r>
          </a:p>
          <a:p>
            <a:r>
              <a:rPr lang="es-AR" sz="2400" dirty="0" smtClean="0"/>
              <a:t>Variables y </a:t>
            </a:r>
            <a:r>
              <a:rPr lang="es-AR" sz="2400" dirty="0"/>
              <a:t>t</a:t>
            </a:r>
            <a:r>
              <a:rPr lang="es-AR" sz="2400" dirty="0" smtClean="0"/>
              <a:t>ipos</a:t>
            </a:r>
          </a:p>
          <a:p>
            <a:r>
              <a:rPr lang="es-AR" sz="2400" dirty="0"/>
              <a:t>Referencias y v</a:t>
            </a:r>
            <a:r>
              <a:rPr lang="es-AR" sz="2400" dirty="0" smtClean="0"/>
              <a:t>alores</a:t>
            </a:r>
            <a:endParaRPr lang="es-AR" sz="2400" dirty="0"/>
          </a:p>
          <a:p>
            <a:r>
              <a:rPr lang="es-AR" sz="2400" dirty="0" smtClean="0"/>
              <a:t>El estado interno de un objeto</a:t>
            </a:r>
          </a:p>
          <a:p>
            <a:r>
              <a:rPr lang="es-AR" sz="2400" dirty="0" smtClean="0"/>
              <a:t>Alcance de las variables</a:t>
            </a:r>
          </a:p>
          <a:p>
            <a:r>
              <a:rPr lang="es-AR" sz="2400" dirty="0" smtClean="0"/>
              <a:t>Asignación de variables de tipo clase</a:t>
            </a:r>
          </a:p>
          <a:p>
            <a:r>
              <a:rPr lang="es-AR" sz="2400" dirty="0" smtClean="0"/>
              <a:t>Parámetros de tipo clase</a:t>
            </a:r>
          </a:p>
          <a:p>
            <a:r>
              <a:rPr lang="es-AR" sz="2400" dirty="0" smtClean="0"/>
              <a:t>Resultados de tipo clase</a:t>
            </a:r>
          </a:p>
          <a:p>
            <a:endParaRPr lang="es-AR" sz="2400" dirty="0" smtClean="0"/>
          </a:p>
          <a:p>
            <a:pPr marL="0" indent="0">
              <a:buNone/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927918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DIAGRAMA DE OBJETOS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715531" y="3657600"/>
            <a:ext cx="698733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err="1" smtClean="0">
                <a:solidFill>
                  <a:sysClr val="windowText" lastClr="000000"/>
                </a:solidFill>
              </a:rPr>
              <a:t>med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8" name="7 Conector recto"/>
          <p:cNvCxnSpPr>
            <a:stCxn id="7" idx="3"/>
          </p:cNvCxnSpPr>
          <p:nvPr/>
        </p:nvCxnSpPr>
        <p:spPr>
          <a:xfrm>
            <a:off x="1414264" y="3909628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2 Marcador de contenido"/>
          <p:cNvSpPr txBox="1">
            <a:spLocks/>
          </p:cNvSpPr>
          <p:nvPr/>
        </p:nvSpPr>
        <p:spPr>
          <a:xfrm>
            <a:off x="715531" y="2116663"/>
            <a:ext cx="7437869" cy="474137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15530" y="1377999"/>
            <a:ext cx="74378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 dirty="0">
                <a:solidFill>
                  <a:srgbClr val="2F2B20"/>
                </a:solidFill>
                <a:latin typeface="+mj-lt"/>
              </a:rPr>
              <a:t>La declaración: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  <a:p>
            <a:pPr lvl="0"/>
            <a:r>
              <a:rPr lang="es-ES" sz="2400" b="1" dirty="0">
                <a:solidFill>
                  <a:srgbClr val="2F2B20"/>
                </a:solidFill>
                <a:latin typeface="+mj-lt"/>
                <a:cs typeface="Courier New" panose="02070309020205020404" pitchFamily="49" charset="0"/>
              </a:rPr>
              <a:t>	</a:t>
            </a:r>
            <a:endParaRPr lang="es-ES" sz="2400" b="1" dirty="0" smtClean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endParaRPr lang="es-AR" sz="2400" b="1" dirty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marL="114300" lvl="0"/>
            <a:endParaRPr lang="es-ES" sz="2400" dirty="0">
              <a:solidFill>
                <a:srgbClr val="2F2B20"/>
              </a:solidFill>
              <a:latin typeface="+mj-lt"/>
            </a:endParaRPr>
          </a:p>
          <a:p>
            <a:pPr lvl="0"/>
            <a:r>
              <a:rPr lang="es-ES" sz="2400" dirty="0">
                <a:solidFill>
                  <a:srgbClr val="2F2B20"/>
                </a:solidFill>
                <a:latin typeface="+mj-lt"/>
              </a:rPr>
              <a:t>Se modela dibujando la variable y la referencia </a:t>
            </a:r>
            <a:r>
              <a:rPr lang="es-ES" sz="2400" dirty="0" smtClean="0">
                <a:solidFill>
                  <a:srgbClr val="2F2B20"/>
                </a:solidFill>
                <a:latin typeface="+mj-lt"/>
              </a:rPr>
              <a:t>no ligada. 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866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DIAGRAMA DE OBJETOS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1414264" y="3909627"/>
            <a:ext cx="3600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1853184" y="36576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=140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=65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15530" y="1377999"/>
            <a:ext cx="743786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 dirty="0">
                <a:solidFill>
                  <a:srgbClr val="2F2B20"/>
                </a:solidFill>
                <a:latin typeface="+mj-lt"/>
              </a:rPr>
              <a:t>La </a:t>
            </a:r>
            <a:r>
              <a:rPr lang="es-ES" sz="2400" b="1" dirty="0" smtClean="0">
                <a:solidFill>
                  <a:srgbClr val="2F2B20"/>
                </a:solidFill>
                <a:latin typeface="+mj-lt"/>
              </a:rPr>
              <a:t>asignación</a:t>
            </a:r>
            <a:r>
              <a:rPr lang="es-ES" sz="2400" dirty="0" smtClean="0">
                <a:solidFill>
                  <a:srgbClr val="2F2B20"/>
                </a:solidFill>
                <a:latin typeface="+mj-lt"/>
              </a:rPr>
              <a:t>: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  <a:p>
            <a:pPr lvl="0"/>
            <a:r>
              <a:rPr lang="es-ES" sz="2000" b="1" dirty="0">
                <a:solidFill>
                  <a:srgbClr val="2F2B20"/>
                </a:solidFill>
                <a:latin typeface="+mj-lt"/>
                <a:cs typeface="Courier New" panose="02070309020205020404" pitchFamily="49" charset="0"/>
              </a:rPr>
              <a:t>	</a:t>
            </a:r>
            <a:endParaRPr lang="es-ES" sz="2000" b="1" dirty="0" smtClean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endParaRPr lang="es-AR" sz="2000" b="1" dirty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marL="114300" lvl="0"/>
            <a:endParaRPr lang="es-ES" sz="2400" dirty="0">
              <a:solidFill>
                <a:srgbClr val="2F2B20"/>
              </a:solidFill>
              <a:latin typeface="+mj-lt"/>
            </a:endParaRPr>
          </a:p>
          <a:p>
            <a:pPr lvl="0"/>
            <a:r>
              <a:rPr lang="es-ES" sz="2400" dirty="0">
                <a:solidFill>
                  <a:srgbClr val="2F2B20"/>
                </a:solidFill>
                <a:latin typeface="+mj-lt"/>
              </a:rPr>
              <a:t>Se modela dibujando la </a:t>
            </a:r>
            <a:r>
              <a:rPr lang="es-ES" sz="2400" dirty="0" smtClean="0">
                <a:solidFill>
                  <a:srgbClr val="2F2B20"/>
                </a:solidFill>
                <a:latin typeface="+mj-lt"/>
              </a:rPr>
              <a:t>variable, el objeto y la referencia ligada. 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>
          <a:xfrm>
            <a:off x="715531" y="2116663"/>
            <a:ext cx="7437869" cy="474137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715531" y="3657600"/>
            <a:ext cx="698733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err="1" smtClean="0">
                <a:solidFill>
                  <a:sysClr val="windowText" lastClr="000000"/>
                </a:solidFill>
              </a:rPr>
              <a:t>med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19 Conector recto"/>
          <p:cNvCxnSpPr>
            <a:stCxn id="19" idx="3"/>
          </p:cNvCxnSpPr>
          <p:nvPr/>
        </p:nvCxnSpPr>
        <p:spPr>
          <a:xfrm>
            <a:off x="1414264" y="3909628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715529" y="4953000"/>
            <a:ext cx="743786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AR" sz="2400" dirty="0" smtClean="0">
                <a:solidFill>
                  <a:srgbClr val="2F2B20"/>
                </a:solidFill>
                <a:latin typeface="+mj-lt"/>
              </a:rPr>
              <a:t>El </a:t>
            </a:r>
            <a:r>
              <a:rPr lang="es-AR" sz="2400" b="1" dirty="0" smtClean="0">
                <a:solidFill>
                  <a:srgbClr val="2F2B20"/>
                </a:solidFill>
                <a:latin typeface="+mj-lt"/>
              </a:rPr>
              <a:t>objeto de software </a:t>
            </a:r>
            <a:r>
              <a:rPr lang="es-AR" sz="2400" dirty="0" smtClean="0">
                <a:solidFill>
                  <a:srgbClr val="2F2B20"/>
                </a:solidFill>
                <a:latin typeface="+mj-lt"/>
              </a:rPr>
              <a:t>de clase </a:t>
            </a:r>
            <a:r>
              <a:rPr lang="es-AR" sz="2400" b="1" dirty="0" err="1" smtClean="0">
                <a:solidFill>
                  <a:srgbClr val="2F2B2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AR" sz="2400" dirty="0" smtClean="0">
                <a:solidFill>
                  <a:srgbClr val="2F2B20"/>
                </a:solidFill>
                <a:latin typeface="+mj-lt"/>
              </a:rPr>
              <a:t> representa a una entidad, esto es, </a:t>
            </a:r>
          </a:p>
          <a:p>
            <a:pPr lvl="0" algn="ctr"/>
            <a:r>
              <a:rPr lang="es-AR" sz="2400" dirty="0" smtClean="0">
                <a:solidFill>
                  <a:srgbClr val="2F2B20"/>
                </a:solidFill>
                <a:latin typeface="+mj-lt"/>
              </a:rPr>
              <a:t>un </a:t>
            </a:r>
            <a:r>
              <a:rPr lang="es-AR" sz="2400" b="1" dirty="0" smtClean="0">
                <a:solidFill>
                  <a:srgbClr val="2F2B20"/>
                </a:solidFill>
                <a:latin typeface="+mj-lt"/>
              </a:rPr>
              <a:t>objeto del problema</a:t>
            </a:r>
            <a:r>
              <a:rPr lang="es-AR" sz="2400" dirty="0" smtClean="0">
                <a:solidFill>
                  <a:srgbClr val="2F2B20"/>
                </a:solidFill>
                <a:latin typeface="+mj-lt"/>
              </a:rPr>
              <a:t>. 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49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y OBJETOS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715531" y="2052929"/>
            <a:ext cx="7895069" cy="474137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  <a:endParaRPr lang="es-ES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3400" y="1344637"/>
            <a:ext cx="78950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s-ES" sz="2400" dirty="0"/>
              <a:t>La </a:t>
            </a:r>
            <a:r>
              <a:rPr lang="es-ES" sz="2400" b="1" dirty="0"/>
              <a:t>instrucción</a:t>
            </a:r>
            <a:r>
              <a:rPr lang="es-ES" sz="2400" dirty="0"/>
              <a:t>:</a:t>
            </a:r>
            <a:r>
              <a:rPr lang="es-AR" sz="2400" dirty="0"/>
              <a:t> </a:t>
            </a:r>
          </a:p>
          <a:p>
            <a:pPr marL="114300" indent="0">
              <a:buNone/>
            </a:pPr>
            <a:endParaRPr lang="es-AR" sz="2400" dirty="0" smtClean="0"/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s-ES_tradnl" sz="2400" b="1" dirty="0"/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s-ES_tradnl" sz="2400" b="1" dirty="0"/>
              <a:t>Declara</a:t>
            </a:r>
            <a:r>
              <a:rPr lang="es-ES_tradnl" sz="2400" dirty="0"/>
              <a:t> la variable </a:t>
            </a:r>
            <a:r>
              <a:rPr lang="es-ES_tradn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_tradnl" sz="2400" dirty="0"/>
              <a:t> de tipo </a:t>
            </a:r>
            <a:r>
              <a:rPr lang="es-ES_tradn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ES_tradnl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s-ES_tradnl" sz="2400" b="1" dirty="0"/>
              <a:t>Crea</a:t>
            </a:r>
            <a:r>
              <a:rPr lang="es-ES_tradnl" sz="2400" dirty="0"/>
              <a:t> un objeto de clase </a:t>
            </a:r>
            <a:r>
              <a:rPr lang="es-ES_tradn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ES_tradnl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s-ES_tradnl" sz="2400" b="1" dirty="0"/>
              <a:t>Liga</a:t>
            </a:r>
            <a:r>
              <a:rPr lang="es-ES_tradnl" sz="2400" dirty="0"/>
              <a:t> el objeto a la variable 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872087" y="4201656"/>
            <a:ext cx="7895069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s-ES" sz="2400" dirty="0"/>
              <a:t>La </a:t>
            </a:r>
            <a:r>
              <a:rPr lang="es-ES_tradnl" sz="2400" b="1" dirty="0" smtClean="0"/>
              <a:t>creación </a:t>
            </a:r>
            <a:r>
              <a:rPr lang="es-ES_tradnl" sz="2400" dirty="0" smtClean="0"/>
              <a:t>de un objeto implica: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Reservar espacio en memoria para mantener los valores de los atributos</a:t>
            </a:r>
          </a:p>
          <a:p>
            <a:pPr marL="4572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Invocar al constructor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3723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DIAGRAMA DE OBJETOS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1414264" y="3909627"/>
            <a:ext cx="3600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1853184" y="36576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=140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=65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715531" y="3657600"/>
            <a:ext cx="698733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err="1" smtClean="0">
                <a:solidFill>
                  <a:sysClr val="windowText" lastClr="000000"/>
                </a:solidFill>
              </a:rPr>
              <a:t>med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19 Conector recto"/>
          <p:cNvCxnSpPr>
            <a:stCxn id="19" idx="3"/>
          </p:cNvCxnSpPr>
          <p:nvPr/>
        </p:nvCxnSpPr>
        <p:spPr>
          <a:xfrm>
            <a:off x="1414264" y="3909628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457200" y="1524000"/>
            <a:ext cx="74531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600"/>
              </a:spcBef>
              <a:buNone/>
            </a:pPr>
            <a:r>
              <a:rPr lang="es-ES_tradnl" sz="2400" dirty="0"/>
              <a:t>Un </a:t>
            </a:r>
            <a:r>
              <a:rPr lang="es-ES_tradnl" sz="2400" b="1" dirty="0">
                <a:solidFill>
                  <a:srgbClr val="0070C0"/>
                </a:solidFill>
              </a:rPr>
              <a:t>diagrama de objetos </a:t>
            </a:r>
            <a:r>
              <a:rPr lang="es-ES_tradnl" sz="2400" dirty="0"/>
              <a:t>es una </a:t>
            </a:r>
            <a:r>
              <a:rPr lang="es-ES_tradnl" sz="2400" b="1" dirty="0"/>
              <a:t>representación gráfica</a:t>
            </a:r>
            <a:r>
              <a:rPr lang="es-ES_tradnl" sz="2400" dirty="0"/>
              <a:t> que permite </a:t>
            </a:r>
            <a:r>
              <a:rPr lang="es-ES_tradnl" sz="2400" dirty="0" smtClean="0"/>
              <a:t>modelar objetos y referencias. </a:t>
            </a:r>
            <a:endParaRPr lang="es-ES_tradnl" sz="2400" dirty="0"/>
          </a:p>
        </p:txBody>
      </p:sp>
      <p:sp>
        <p:nvSpPr>
          <p:cNvPr id="3" name="2 Rectángulo"/>
          <p:cNvSpPr/>
          <p:nvPr/>
        </p:nvSpPr>
        <p:spPr>
          <a:xfrm>
            <a:off x="457200" y="52578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s-ES_tradnl" sz="2400" dirty="0"/>
              <a:t>Cada declaración, asignación o mensaje, puede provocar un cambio en el diagrama de objetos.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16773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MENSAJES Y MÉTODOS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114300" indent="0">
              <a:spcBef>
                <a:spcPts val="1800"/>
              </a:spcBef>
              <a:buNone/>
            </a:pPr>
            <a:r>
              <a:rPr lang="es-AR" dirty="0"/>
              <a:t>Cuando un objeto recibe un </a:t>
            </a:r>
            <a:r>
              <a:rPr lang="es-AR" dirty="0" smtClean="0"/>
              <a:t>mensaje, </a:t>
            </a:r>
            <a:r>
              <a:rPr lang="es-AR" dirty="0"/>
              <a:t>su clase determina el método que se va a ejecutar en respuesta a ese mensaje.</a:t>
            </a:r>
          </a:p>
          <a:p>
            <a:pPr marL="114300" indent="0">
              <a:spcBef>
                <a:spcPts val="1800"/>
              </a:spcBef>
              <a:buNone/>
            </a:pPr>
            <a:r>
              <a:rPr lang="es-AR" dirty="0"/>
              <a:t>La clase </a:t>
            </a:r>
            <a:r>
              <a:rPr lang="es-E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AR" dirty="0" smtClean="0"/>
              <a:t> </a:t>
            </a:r>
            <a:r>
              <a:rPr lang="es-AR" dirty="0"/>
              <a:t>brinda </a:t>
            </a:r>
            <a:r>
              <a:rPr lang="es-AR" dirty="0" smtClean="0"/>
              <a:t>la consulta 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dirty="0" smtClean="0"/>
              <a:t>que retorna una cadena de caracteres</a:t>
            </a:r>
            <a:r>
              <a:rPr lang="es-AR" dirty="0" smtClean="0"/>
              <a:t>. </a:t>
            </a:r>
          </a:p>
          <a:p>
            <a:pPr marL="114300" indent="0">
              <a:spcBef>
                <a:spcPts val="1800"/>
              </a:spcBef>
              <a:buNone/>
            </a:pPr>
            <a:r>
              <a:rPr lang="es-AR" dirty="0" smtClean="0"/>
              <a:t>Cuando un objeto de clase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s-E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resionArterial</a:t>
            </a:r>
            <a:r>
              <a:rPr lang="es-AR" dirty="0" smtClean="0"/>
              <a:t> </a:t>
            </a:r>
            <a:r>
              <a:rPr lang="es-AR" dirty="0"/>
              <a:t>recibe el mensaje </a:t>
            </a:r>
            <a:r>
              <a:rPr lang="es-E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dirty="0" smtClean="0"/>
              <a:t>se </a:t>
            </a:r>
            <a:r>
              <a:rPr lang="es-AR" dirty="0"/>
              <a:t>ejecuta el método </a:t>
            </a:r>
            <a:r>
              <a:rPr lang="es-AR" dirty="0" smtClean="0"/>
              <a:t>provisto por esa clase y retorna una cadena de caracteres como resultado. </a:t>
            </a:r>
          </a:p>
          <a:p>
            <a:pPr marL="114300" indent="0">
              <a:spcBef>
                <a:spcPts val="1800"/>
              </a:spcBef>
              <a:buNone/>
            </a:pPr>
            <a:r>
              <a:rPr lang="es-AR" dirty="0" smtClean="0"/>
              <a:t>Análogamente si un objeto de clase </a:t>
            </a:r>
            <a:r>
              <a:rPr lang="es-A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AR" dirty="0" smtClean="0"/>
              <a:t> recibe el mensaje </a:t>
            </a:r>
            <a:r>
              <a:rPr lang="es-A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obtenerPulso</a:t>
            </a:r>
            <a:r>
              <a:rPr lang="es-AR" dirty="0" smtClean="0"/>
              <a:t> ejecuta el método provisto por su clase y retorna un entero.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8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MENSAJES Y MÉTODOS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1414264" y="3909627"/>
            <a:ext cx="3600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1853184" y="36576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=140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=65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15530" y="1377999"/>
            <a:ext cx="743786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 dirty="0" smtClean="0">
                <a:solidFill>
                  <a:srgbClr val="2F2B20"/>
                </a:solidFill>
                <a:latin typeface="+mj-lt"/>
              </a:rPr>
              <a:t>La </a:t>
            </a:r>
            <a:r>
              <a:rPr lang="es-ES" sz="2400" b="1" dirty="0" smtClean="0">
                <a:solidFill>
                  <a:srgbClr val="2F2B20"/>
                </a:solidFill>
                <a:latin typeface="+mj-lt"/>
              </a:rPr>
              <a:t>instrucción</a:t>
            </a:r>
            <a:r>
              <a:rPr lang="es-ES" sz="2400" dirty="0" smtClean="0">
                <a:solidFill>
                  <a:srgbClr val="2F2B20"/>
                </a:solidFill>
                <a:latin typeface="+mj-lt"/>
              </a:rPr>
              <a:t>: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  <a:p>
            <a:pPr lvl="0"/>
            <a:r>
              <a:rPr lang="es-ES" sz="2000" b="1" dirty="0">
                <a:solidFill>
                  <a:srgbClr val="2F2B20"/>
                </a:solidFill>
                <a:latin typeface="+mj-lt"/>
                <a:cs typeface="Courier New" panose="02070309020205020404" pitchFamily="49" charset="0"/>
              </a:rPr>
              <a:t>	</a:t>
            </a:r>
            <a:endParaRPr lang="es-ES" sz="2000" b="1" dirty="0" smtClean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endParaRPr lang="es-AR" sz="2000" b="1" dirty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marL="114300" lvl="0"/>
            <a:endParaRPr lang="es-ES" sz="24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>
          <a:xfrm>
            <a:off x="715531" y="2116663"/>
            <a:ext cx="7437869" cy="474137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=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med.obtenerPulso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715531" y="3657600"/>
            <a:ext cx="698733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err="1" smtClean="0">
                <a:solidFill>
                  <a:sysClr val="windowText" lastClr="000000"/>
                </a:solidFill>
              </a:rPr>
              <a:t>med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19 Conector recto"/>
          <p:cNvCxnSpPr>
            <a:stCxn id="19" idx="3"/>
          </p:cNvCxnSpPr>
          <p:nvPr/>
        </p:nvCxnSpPr>
        <p:spPr>
          <a:xfrm>
            <a:off x="1414264" y="3909628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 Marcador de contenido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2954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obtenerPulso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endParaRPr lang="it-IT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{// </a:t>
            </a: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pulso=maxima-minima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maxima-minima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15529" y="2749214"/>
            <a:ext cx="743786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2400" dirty="0" smtClean="0">
                <a:solidFill>
                  <a:srgbClr val="2F2B20"/>
                </a:solidFill>
                <a:latin typeface="+mj-lt"/>
              </a:rPr>
              <a:t>Retorna el valor 75 y lo asigna a p</a:t>
            </a:r>
            <a:endParaRPr lang="es-AR" sz="2400" dirty="0">
              <a:solidFill>
                <a:srgbClr val="2F2B20"/>
              </a:solidFill>
              <a:latin typeface="+mj-lt"/>
            </a:endParaRPr>
          </a:p>
          <a:p>
            <a:pPr lvl="0"/>
            <a:r>
              <a:rPr lang="es-ES" sz="2000" b="1" dirty="0">
                <a:solidFill>
                  <a:srgbClr val="2F2B20"/>
                </a:solidFill>
                <a:latin typeface="+mj-lt"/>
                <a:cs typeface="Courier New" panose="02070309020205020404" pitchFamily="49" charset="0"/>
              </a:rPr>
              <a:t>	</a:t>
            </a:r>
            <a:endParaRPr lang="es-ES" sz="2000" b="1" dirty="0" smtClean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endParaRPr lang="es-AR" sz="2000" b="1" dirty="0">
              <a:solidFill>
                <a:srgbClr val="2F2B20"/>
              </a:solidFill>
              <a:latin typeface="+mj-lt"/>
              <a:cs typeface="Courier New" panose="02070309020205020404" pitchFamily="49" charset="0"/>
            </a:endParaRPr>
          </a:p>
          <a:p>
            <a:pPr marL="114300" lvl="0"/>
            <a:endParaRPr lang="es-ES" sz="24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029200" y="3657600"/>
            <a:ext cx="182880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600" b="1" dirty="0" smtClean="0">
                <a:solidFill>
                  <a:sysClr val="windowText" lastClr="000000"/>
                </a:solidFill>
              </a:rPr>
              <a:t>p=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029200" y="3658808"/>
            <a:ext cx="182880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600" b="1" dirty="0" smtClean="0">
                <a:solidFill>
                  <a:sysClr val="windowText" lastClr="000000"/>
                </a:solidFill>
              </a:rPr>
              <a:t>p= 75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2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4" grpId="0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ESTADO INTERNO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7848600" cy="4724400"/>
          </a:xfrm>
        </p:spPr>
        <p:txBody>
          <a:bodyPr/>
          <a:lstStyle/>
          <a:p>
            <a:pPr marL="114300" indent="0">
              <a:spcBef>
                <a:spcPts val="1200"/>
              </a:spcBef>
              <a:buNone/>
            </a:pPr>
            <a:r>
              <a:rPr lang="es-ES" sz="2800" dirty="0" smtClean="0"/>
              <a:t>El </a:t>
            </a:r>
            <a:r>
              <a:rPr lang="es-ES" sz="2800" b="1" dirty="0" smtClean="0">
                <a:solidFill>
                  <a:srgbClr val="0070C0"/>
                </a:solidFill>
              </a:rPr>
              <a:t>estado </a:t>
            </a:r>
            <a:r>
              <a:rPr lang="es-ES" sz="2800" b="1" dirty="0">
                <a:solidFill>
                  <a:srgbClr val="0070C0"/>
                </a:solidFill>
              </a:rPr>
              <a:t>interno </a:t>
            </a:r>
            <a:r>
              <a:rPr lang="es-ES" sz="2800" dirty="0" smtClean="0"/>
              <a:t>de un objeto queda determinado por los </a:t>
            </a:r>
            <a:r>
              <a:rPr lang="es-ES" sz="2800" dirty="0"/>
              <a:t>atributos de instancia de </a:t>
            </a:r>
            <a:r>
              <a:rPr lang="es-ES" sz="2800" dirty="0" smtClean="0"/>
              <a:t>su </a:t>
            </a:r>
            <a:r>
              <a:rPr lang="es-ES" sz="2800" dirty="0"/>
              <a:t>clase.</a:t>
            </a:r>
          </a:p>
          <a:p>
            <a:pPr marL="114300" indent="0">
              <a:spcBef>
                <a:spcPts val="1200"/>
              </a:spcBef>
              <a:buNone/>
            </a:pPr>
            <a:r>
              <a:rPr lang="es-ES" sz="2800" dirty="0"/>
              <a:t>Una variable de tipo clase está </a:t>
            </a:r>
            <a:r>
              <a:rPr lang="es-ES" sz="2800" b="1" dirty="0"/>
              <a:t>ligada</a:t>
            </a:r>
            <a:r>
              <a:rPr lang="es-ES" sz="2800" dirty="0"/>
              <a:t> si mantiene una </a:t>
            </a:r>
            <a:r>
              <a:rPr lang="es-ES" sz="2800" b="1" dirty="0"/>
              <a:t>referencia</a:t>
            </a:r>
            <a:r>
              <a:rPr lang="es-ES" sz="2800" dirty="0"/>
              <a:t> al </a:t>
            </a:r>
            <a:r>
              <a:rPr lang="es-ES" sz="2800" b="1" dirty="0"/>
              <a:t>estado interno</a:t>
            </a:r>
            <a:r>
              <a:rPr lang="es-ES" sz="2800" dirty="0"/>
              <a:t> de un objeto. </a:t>
            </a:r>
          </a:p>
          <a:p>
            <a:pPr marL="114300" indent="0">
              <a:spcBef>
                <a:spcPts val="1200"/>
              </a:spcBef>
              <a:buNone/>
            </a:pPr>
            <a:r>
              <a:rPr lang="es-ES" sz="2800" dirty="0" smtClean="0"/>
              <a:t>La </a:t>
            </a:r>
            <a:r>
              <a:rPr lang="es-ES" sz="2800" dirty="0"/>
              <a:t>programación orientada a objetos propone que </a:t>
            </a:r>
            <a:r>
              <a:rPr lang="es-ES" sz="2800" dirty="0" smtClean="0"/>
              <a:t>una vez que se crea un objeto su estado </a:t>
            </a:r>
            <a:r>
              <a:rPr lang="es-ES" sz="2800" dirty="0"/>
              <a:t>interno </a:t>
            </a:r>
            <a:r>
              <a:rPr lang="es-ES" sz="2800" dirty="0" smtClean="0"/>
              <a:t>solo puede ser modificado </a:t>
            </a:r>
            <a:r>
              <a:rPr lang="es-ES" sz="2800" dirty="0"/>
              <a:t>a través de los </a:t>
            </a:r>
            <a:r>
              <a:rPr lang="es-ES" sz="2800" b="1" dirty="0" smtClean="0"/>
              <a:t>comandos </a:t>
            </a:r>
            <a:r>
              <a:rPr lang="es-ES" sz="2800" dirty="0" smtClean="0"/>
              <a:t>provistos </a:t>
            </a:r>
            <a:r>
              <a:rPr lang="es-ES" sz="2800" dirty="0"/>
              <a:t>por la clase. </a:t>
            </a:r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5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ESTADO INTERNO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1371600"/>
            <a:ext cx="8229600" cy="2667000"/>
          </a:xfrm>
          <a:prstGeom prst="rect">
            <a:avLst/>
          </a:prstGeom>
          <a:solidFill>
            <a:srgbClr val="FFFF99">
              <a:alpha val="95000"/>
            </a:srgb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//Valores expresados en milímetros de mercurio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sz="2000" b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maxima;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sz="2000" b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minima;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81000" y="4267200"/>
            <a:ext cx="838200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300"/>
              </a:spcBef>
              <a:buNone/>
            </a:pPr>
            <a:r>
              <a:rPr lang="es-ES_tradnl" sz="2400" dirty="0" smtClean="0"/>
              <a:t>El </a:t>
            </a:r>
            <a:r>
              <a:rPr lang="es-ES_tradnl" sz="2400" b="1" dirty="0" smtClean="0"/>
              <a:t>estado interno </a:t>
            </a:r>
            <a:r>
              <a:rPr lang="es-ES_tradnl" sz="2400" dirty="0" smtClean="0"/>
              <a:t>de un objeto de clase </a:t>
            </a:r>
            <a:r>
              <a:rPr lang="es-ES_tradnl" sz="24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ES_tradnl" sz="24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spcBef>
                <a:spcPts val="300"/>
              </a:spcBef>
              <a:buNone/>
            </a:pPr>
            <a:r>
              <a:rPr lang="es-ES_tradnl" sz="2400" dirty="0"/>
              <a:t>está formado por los </a:t>
            </a:r>
            <a:r>
              <a:rPr lang="es-ES_tradnl" sz="2400" dirty="0" smtClean="0"/>
              <a:t>atributos  </a:t>
            </a:r>
            <a:r>
              <a:rPr lang="es-ES_tradnl" sz="24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ES_tradnl" sz="2400" dirty="0" smtClean="0"/>
              <a:t> y </a:t>
            </a:r>
            <a:r>
              <a:rPr lang="es-ES_tradnl" sz="24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ES_tradnl" sz="2400" dirty="0" smtClean="0"/>
              <a:t>. </a:t>
            </a:r>
          </a:p>
          <a:p>
            <a:pPr marL="114300" indent="0">
              <a:spcBef>
                <a:spcPts val="300"/>
              </a:spcBef>
              <a:buNone/>
            </a:pPr>
            <a:r>
              <a:rPr lang="es-ES_tradnl" sz="2400" dirty="0" smtClean="0"/>
              <a:t>El modificador </a:t>
            </a:r>
            <a:r>
              <a:rPr lang="es-ES_tradnl" sz="24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_tradnl" sz="2400" dirty="0" smtClean="0"/>
              <a:t> asegura que el estado interno de cada objeto de clase </a:t>
            </a:r>
            <a:r>
              <a:rPr lang="es-ES_tradnl" sz="24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sz="2400" dirty="0" smtClean="0"/>
              <a:t> NO pueda ser modificado desde el exterior de la clase. </a:t>
            </a:r>
          </a:p>
        </p:txBody>
      </p:sp>
    </p:spTree>
    <p:extLst>
      <p:ext uri="{BB962C8B-B14F-4D97-AF65-F5344CB8AC3E}">
        <p14:creationId xmlns:p14="http://schemas.microsoft.com/office/powerpoint/2010/main" val="218217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ESTADO INTERNO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3" name="12 Flecha derecha"/>
          <p:cNvSpPr/>
          <p:nvPr/>
        </p:nvSpPr>
        <p:spPr>
          <a:xfrm>
            <a:off x="0" y="2218592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Rectángulo"/>
          <p:cNvSpPr/>
          <p:nvPr/>
        </p:nvSpPr>
        <p:spPr>
          <a:xfrm>
            <a:off x="533400" y="39624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Font typeface="Arial" pitchFamily="34" charset="0"/>
              <a:buNone/>
            </a:pPr>
            <a:r>
              <a:rPr lang="es-ES_tradnl" sz="2400" dirty="0" smtClean="0"/>
              <a:t>El constructor de la clase inicializa el estado interno del objeto. </a:t>
            </a:r>
            <a:endParaRPr lang="es-ES_tradnl" sz="2400" dirty="0"/>
          </a:p>
        </p:txBody>
      </p:sp>
      <p:sp>
        <p:nvSpPr>
          <p:cNvPr id="8" name="7 Rectángulo"/>
          <p:cNvSpPr/>
          <p:nvPr/>
        </p:nvSpPr>
        <p:spPr>
          <a:xfrm>
            <a:off x="609600" y="4953000"/>
            <a:ext cx="7848600" cy="15240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PresionArterial(int ma,int mi){ 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//Requiere ma 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mi&lt;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maxima = ma;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minima = mi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s-E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s-E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33400" y="1371600"/>
            <a:ext cx="8229600" cy="25908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s-ES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=new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</a:p>
        </p:txBody>
      </p:sp>
    </p:spTree>
    <p:extLst>
      <p:ext uri="{BB962C8B-B14F-4D97-AF65-F5344CB8AC3E}">
        <p14:creationId xmlns:p14="http://schemas.microsoft.com/office/powerpoint/2010/main" val="396125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ESTADO INTERNO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29</a:t>
            </a:fld>
            <a:endParaRPr lang="en-US"/>
          </a:p>
        </p:txBody>
      </p:sp>
      <p:cxnSp>
        <p:nvCxnSpPr>
          <p:cNvPr id="9" name="8 Conector recto"/>
          <p:cNvCxnSpPr/>
          <p:nvPr/>
        </p:nvCxnSpPr>
        <p:spPr>
          <a:xfrm>
            <a:off x="1414264" y="4824027"/>
            <a:ext cx="3600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1853184" y="4572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140</a:t>
            </a:r>
          </a:p>
          <a:p>
            <a:r>
              <a:rPr lang="es-AR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=65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15531" y="4572000"/>
            <a:ext cx="698733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err="1" smtClean="0">
                <a:solidFill>
                  <a:sysClr val="windowText" lastClr="000000"/>
                </a:solidFill>
              </a:rPr>
              <a:t>med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11 Conector recto"/>
          <p:cNvCxnSpPr>
            <a:stCxn id="11" idx="3"/>
          </p:cNvCxnSpPr>
          <p:nvPr/>
        </p:nvCxnSpPr>
        <p:spPr>
          <a:xfrm>
            <a:off x="1414264" y="4824028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lecha derecha"/>
          <p:cNvSpPr/>
          <p:nvPr/>
        </p:nvSpPr>
        <p:spPr>
          <a:xfrm>
            <a:off x="0" y="22098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Rectángulo"/>
          <p:cNvSpPr/>
          <p:nvPr/>
        </p:nvSpPr>
        <p:spPr>
          <a:xfrm>
            <a:off x="533848" y="5877098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Font typeface="Arial" pitchFamily="34" charset="0"/>
              <a:buNone/>
            </a:pPr>
            <a:r>
              <a:rPr lang="es-ES_tradnl" sz="2400" dirty="0" smtClean="0"/>
              <a:t>El diagrama de objetos modela el estado interno del objeto y sus referencias. </a:t>
            </a:r>
            <a:endParaRPr lang="es-ES_tradnl" sz="2400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533400" y="1371600"/>
            <a:ext cx="8229600" cy="25908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s-ES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=new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</a:p>
        </p:txBody>
      </p:sp>
    </p:spTree>
    <p:extLst>
      <p:ext uri="{BB962C8B-B14F-4D97-AF65-F5344CB8AC3E}">
        <p14:creationId xmlns:p14="http://schemas.microsoft.com/office/powerpoint/2010/main" val="37421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DESARROLLO DE SOFTWARE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82975" y="1940858"/>
            <a:ext cx="5432425" cy="2021542"/>
          </a:xfrm>
          <a:solidFill>
            <a:srgbClr val="00B050">
              <a:alpha val="60000"/>
            </a:srgb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s-AR" altLang="es-AR" dirty="0" smtClean="0">
                <a:solidFill>
                  <a:prstClr val="black"/>
                </a:solidFill>
              </a:rPr>
              <a:t>Durante </a:t>
            </a:r>
            <a:r>
              <a:rPr lang="es-AR" altLang="es-AR" dirty="0">
                <a:solidFill>
                  <a:prstClr val="black"/>
                </a:solidFill>
              </a:rPr>
              <a:t>el desarrollo de requerimientos y el diseño del sistema se </a:t>
            </a:r>
            <a:r>
              <a:rPr lang="es-AR" altLang="es-AR" b="1" dirty="0">
                <a:solidFill>
                  <a:prstClr val="black"/>
                </a:solidFill>
              </a:rPr>
              <a:t>identifican los objetos del problema</a:t>
            </a:r>
            <a:r>
              <a:rPr lang="es-AR" altLang="es-AR" dirty="0">
                <a:solidFill>
                  <a:prstClr val="black"/>
                </a:solidFill>
              </a:rPr>
              <a:t> y se los agrupa en </a:t>
            </a:r>
            <a:r>
              <a:rPr lang="es-AR" altLang="es-AR" b="1" dirty="0">
                <a:solidFill>
                  <a:prstClr val="black"/>
                </a:solidFill>
              </a:rPr>
              <a:t>clases</a:t>
            </a:r>
            <a:r>
              <a:rPr lang="es-AR" altLang="es-AR" dirty="0">
                <a:solidFill>
                  <a:prstClr val="black"/>
                </a:solidFill>
              </a:rPr>
              <a:t> en base a sus atributos y su comportamiento.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34471" y="1371600"/>
            <a:ext cx="2134147" cy="701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28650" y="2171700"/>
            <a:ext cx="2138954" cy="7239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42938" y="3007658"/>
            <a:ext cx="2138954" cy="7461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 smtClean="0">
                <a:latin typeface="Arial" charset="0"/>
              </a:rPr>
              <a:t>Diseño </a:t>
            </a:r>
            <a:endParaRPr lang="es-AR" altLang="es-AR" sz="18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42938" y="3850342"/>
            <a:ext cx="2138954" cy="692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42938" y="4643625"/>
            <a:ext cx="2138954" cy="7127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42938" y="5450542"/>
            <a:ext cx="2138954" cy="736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Mantenimiento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74625" y="2514600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168275" y="339883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168275" y="4267200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168275" y="51054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16 Cerrar llave"/>
          <p:cNvSpPr/>
          <p:nvPr/>
        </p:nvSpPr>
        <p:spPr>
          <a:xfrm>
            <a:off x="2858092" y="2171700"/>
            <a:ext cx="266108" cy="1582083"/>
          </a:xfrm>
          <a:prstGeom prst="rightBrac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7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ESTADO INTERNO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9" name="8 Conector recto"/>
          <p:cNvCxnSpPr/>
          <p:nvPr/>
        </p:nvCxnSpPr>
        <p:spPr>
          <a:xfrm>
            <a:off x="1414264" y="4824027"/>
            <a:ext cx="36004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1853184" y="4572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140</a:t>
            </a:r>
          </a:p>
          <a:p>
            <a:r>
              <a:rPr lang="es-AR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=65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15531" y="4572000"/>
            <a:ext cx="698733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 err="1" smtClean="0">
                <a:solidFill>
                  <a:sysClr val="windowText" lastClr="000000"/>
                </a:solidFill>
              </a:rPr>
              <a:t>med</a:t>
            </a:r>
            <a:endParaRPr lang="es-AR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11 Conector recto"/>
          <p:cNvCxnSpPr>
            <a:stCxn id="11" idx="3"/>
          </p:cNvCxnSpPr>
          <p:nvPr/>
        </p:nvCxnSpPr>
        <p:spPr>
          <a:xfrm>
            <a:off x="1414264" y="4824028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lecha derecha"/>
          <p:cNvSpPr/>
          <p:nvPr/>
        </p:nvSpPr>
        <p:spPr>
          <a:xfrm>
            <a:off x="0" y="2549769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533400" y="1371600"/>
            <a:ext cx="8229600" cy="25908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s-ES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=new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med.toString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5029200" y="4590428"/>
            <a:ext cx="3733800" cy="11301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140/65</a:t>
            </a:r>
          </a:p>
          <a:p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568036" y="5950803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Font typeface="Arial" pitchFamily="34" charset="0"/>
              <a:buNone/>
            </a:pPr>
            <a:r>
              <a:rPr lang="es-ES_tradnl" sz="2400" dirty="0" smtClean="0"/>
              <a:t>El método </a:t>
            </a:r>
            <a:r>
              <a:rPr lang="es-ES_tradnl" sz="24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s-ES_tradnl" sz="2400" dirty="0" smtClean="0"/>
              <a:t> genera una cadena de caracteres que representa el estado interno del objeto.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3865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6" grpId="0" animBg="1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ALCANCE DE LAS VARIABLES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5029200" y="1314450"/>
            <a:ext cx="3962400" cy="38100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testPresionArterial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s-ES" sz="16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(140,65);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1" name="2 Marcador de contenido"/>
          <p:cNvSpPr txBox="1">
            <a:spLocks/>
          </p:cNvSpPr>
          <p:nvPr/>
        </p:nvSpPr>
        <p:spPr>
          <a:xfrm>
            <a:off x="367145" y="5410200"/>
            <a:ext cx="8763000" cy="129540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_tradn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400" dirty="0" smtClean="0">
                <a:latin typeface="+mj-lt"/>
                <a:cs typeface="Courier New" panose="02070309020205020404" pitchFamily="49" charset="0"/>
              </a:rPr>
              <a:t>puede acceder a la variable  </a:t>
            </a: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med</a:t>
            </a:r>
            <a:r>
              <a:rPr lang="es-ES_tradn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400" dirty="0" smtClean="0">
                <a:latin typeface="+mj-lt"/>
                <a:cs typeface="Courier New" panose="02070309020205020404" pitchFamily="49" charset="0"/>
              </a:rPr>
              <a:t>de tipo clase </a:t>
            </a: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sz="2400" dirty="0" smtClean="0"/>
              <a:t>. </a:t>
            </a:r>
          </a:p>
          <a:p>
            <a:pPr>
              <a:buClrTx/>
            </a:pPr>
            <a:r>
              <a:rPr lang="es-ES_tradnl" sz="24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Los servicios de la clase </a:t>
            </a: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400" dirty="0" smtClean="0">
                <a:latin typeface="+mj-lt"/>
                <a:cs typeface="Courier New" panose="02070309020205020404" pitchFamily="49" charset="0"/>
              </a:rPr>
              <a:t>pueden</a:t>
            </a:r>
            <a:r>
              <a:rPr lang="es-ES_tradnl" sz="2400" b="1" dirty="0" smtClean="0">
                <a:latin typeface="+mj-lt"/>
                <a:cs typeface="Courier New" panose="02070309020205020404" pitchFamily="49" charset="0"/>
              </a:rPr>
              <a:t> </a:t>
            </a:r>
            <a:r>
              <a:rPr lang="es-ES_tradnl" sz="2400" dirty="0" smtClean="0">
                <a:latin typeface="+mj-lt"/>
              </a:rPr>
              <a:t>acceder </a:t>
            </a:r>
            <a:r>
              <a:rPr lang="es-ES_tradnl" sz="2400" dirty="0" smtClean="0"/>
              <a:t>a </a:t>
            </a: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ES_tradn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400" dirty="0" smtClean="0">
                <a:latin typeface="+mj-lt"/>
                <a:cs typeface="Courier New" panose="02070309020205020404" pitchFamily="49" charset="0"/>
              </a:rPr>
              <a:t>y</a:t>
            </a:r>
            <a:r>
              <a:rPr lang="es-ES_tradn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ES_tradnl" sz="2400" dirty="0"/>
              <a:t> </a:t>
            </a:r>
            <a:r>
              <a:rPr lang="es-ES_tradn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umbralMax</a:t>
            </a:r>
            <a:r>
              <a:rPr lang="es-ES_tradnl" sz="2400" dirty="0" smtClean="0"/>
              <a:t> y </a:t>
            </a:r>
            <a:r>
              <a:rPr lang="es-ES_tradn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umbralMin</a:t>
            </a:r>
            <a:endParaRPr lang="es-ES_tradnl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ES_tradnl" sz="2800" dirty="0" smtClean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200" y="1314450"/>
            <a:ext cx="4419600" cy="3810000"/>
          </a:xfrm>
          <a:prstGeom prst="rect">
            <a:avLst/>
          </a:prstGeom>
          <a:solidFill>
            <a:srgbClr val="FFFF99">
              <a:alpha val="95000"/>
            </a:srgb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//Valores expresados en milímetros de mercurio </a:t>
            </a:r>
            <a:endParaRPr lang="it-IT" sz="18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clase </a:t>
            </a:r>
            <a:endParaRPr lang="it-IT" sz="18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maxima;</a:t>
            </a:r>
            <a:endParaRPr lang="it-IT" sz="18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minima;</a:t>
            </a:r>
            <a:endParaRPr lang="it-IT" sz="18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//Constructor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PresionArterial(int ma,int mi)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{//Requiere ma </a:t>
            </a: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mi&lt; </a:t>
            </a: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maxima = ma;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minima = mi;}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obtenerMaxima()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maxima;}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obtenerMinima()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minima;}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obtenerPulso()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{// pulso=maxima-minima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maxima-minima;}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it-IT" sz="18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sz="18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607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ASIGNACION DE VARIABLES DE TIPO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533400" y="1371600"/>
            <a:ext cx="8229600" cy="32766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testDos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m2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(m1.toString());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(m2.toString());  }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414264" y="4989314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838200" y="47537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414264" y="6208514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838200" y="59729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0" y="20574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955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ASIGNACION DE VARIABLES DE TIPO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34336" y="6207689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838200" y="47537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38200" y="59729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0" y="2531012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" name="12 Conector recto"/>
          <p:cNvCxnSpPr/>
          <p:nvPr/>
        </p:nvCxnSpPr>
        <p:spPr>
          <a:xfrm>
            <a:off x="1404850" y="5029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2191072" y="4741025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431175" y="6212253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 Marcador de contenido"/>
          <p:cNvSpPr txBox="1">
            <a:spLocks/>
          </p:cNvSpPr>
          <p:nvPr/>
        </p:nvSpPr>
        <p:spPr>
          <a:xfrm>
            <a:off x="533400" y="1371600"/>
            <a:ext cx="8229600" cy="32766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testDos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m1 = new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m2 = m1;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(m1.toString());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(m2.toString());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075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ASIGNACION DE VARIABLES DE TIPO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34336" y="6207689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838200" y="47537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38200" y="59729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0" y="28575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" name="12 Conector recto"/>
          <p:cNvCxnSpPr/>
          <p:nvPr/>
        </p:nvCxnSpPr>
        <p:spPr>
          <a:xfrm>
            <a:off x="1404850" y="5029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2191072" y="4741025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16 Conector angular"/>
          <p:cNvCxnSpPr/>
          <p:nvPr/>
        </p:nvCxnSpPr>
        <p:spPr>
          <a:xfrm flipV="1">
            <a:off x="1414264" y="5633362"/>
            <a:ext cx="743272" cy="591610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 Marcador de contenido"/>
          <p:cNvSpPr txBox="1">
            <a:spLocks/>
          </p:cNvSpPr>
          <p:nvPr/>
        </p:nvSpPr>
        <p:spPr>
          <a:xfrm>
            <a:off x="533400" y="1371600"/>
            <a:ext cx="8229600" cy="32766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testDos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m1 = new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m2 = m1;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(m1.toString());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(m2.toString());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>
          <a:xfrm>
            <a:off x="4160899" y="2857500"/>
            <a:ext cx="4221101" cy="4610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_tradnl" sz="2800" dirty="0" smtClean="0"/>
              <a:t>Se asigna una </a:t>
            </a:r>
            <a:r>
              <a:rPr lang="es-ES_tradnl" sz="2800" b="1" dirty="0" smtClean="0"/>
              <a:t>referencia</a:t>
            </a:r>
            <a:r>
              <a:rPr lang="es-ES_tradnl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350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ASIGNACION DE VARIABLES DE TIPO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34336" y="6207689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838200" y="47537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38200" y="59729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0" y="32766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" name="12 Conector recto"/>
          <p:cNvCxnSpPr/>
          <p:nvPr/>
        </p:nvCxnSpPr>
        <p:spPr>
          <a:xfrm>
            <a:off x="1404850" y="5029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2191072" y="4741025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16 Conector angular"/>
          <p:cNvCxnSpPr/>
          <p:nvPr/>
        </p:nvCxnSpPr>
        <p:spPr>
          <a:xfrm flipV="1">
            <a:off x="1414264" y="5633362"/>
            <a:ext cx="743272" cy="591610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 Marcador de contenido"/>
          <p:cNvSpPr txBox="1">
            <a:spLocks/>
          </p:cNvSpPr>
          <p:nvPr/>
        </p:nvSpPr>
        <p:spPr>
          <a:xfrm>
            <a:off x="533400" y="1371600"/>
            <a:ext cx="8229600" cy="32766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testDos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m1 = new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m2 = m1;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(m1.toString());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(m2.toString());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029200" y="4755714"/>
            <a:ext cx="3733800" cy="11301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150/75</a:t>
            </a: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5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ASIGNACION DE VARIABLES DE TIPO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  <a:p>
            <a:pPr marL="457200"/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34336" y="6207689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838200" y="47537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38200" y="5972944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0" y="36576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" name="12 Conector recto"/>
          <p:cNvCxnSpPr/>
          <p:nvPr/>
        </p:nvCxnSpPr>
        <p:spPr>
          <a:xfrm>
            <a:off x="1404850" y="5029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2191072" y="4741025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16 Conector angular"/>
          <p:cNvCxnSpPr/>
          <p:nvPr/>
        </p:nvCxnSpPr>
        <p:spPr>
          <a:xfrm flipV="1">
            <a:off x="1414264" y="5633362"/>
            <a:ext cx="743272" cy="591610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 Marcador de contenido"/>
          <p:cNvSpPr txBox="1">
            <a:spLocks/>
          </p:cNvSpPr>
          <p:nvPr/>
        </p:nvSpPr>
        <p:spPr>
          <a:xfrm>
            <a:off x="533400" y="1371600"/>
            <a:ext cx="8229600" cy="32766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testDos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m1 = new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m2 = m1;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(m1.toString());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(m2.toString());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029200" y="4755714"/>
            <a:ext cx="3733800" cy="11301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150/75</a:t>
            </a:r>
          </a:p>
          <a:p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150/75</a:t>
            </a:r>
          </a:p>
          <a:p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6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PARÁMETROS DE TIPO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52400" y="1314450"/>
            <a:ext cx="8839200" cy="38100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testminimas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150,72);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m1.menorPulso(m2);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("Menor Pulso" +m);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1" name="2 Marcador de contenido"/>
          <p:cNvSpPr txBox="1">
            <a:spLocks/>
          </p:cNvSpPr>
          <p:nvPr/>
        </p:nvSpPr>
        <p:spPr>
          <a:xfrm>
            <a:off x="304800" y="5189240"/>
            <a:ext cx="8763000" cy="144016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Tx/>
              <a:buNone/>
            </a:pPr>
            <a:r>
              <a:rPr lang="es-ES_tradn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ES_tradnl" sz="2800" dirty="0" smtClean="0"/>
              <a:t> es una variable de tipo elemental.</a:t>
            </a:r>
          </a:p>
          <a:p>
            <a:pPr marL="114300" indent="0">
              <a:buClrTx/>
              <a:buNone/>
            </a:pPr>
            <a:r>
              <a:rPr lang="es-ES_tradn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_tradnl" sz="2800" dirty="0" smtClean="0">
                <a:cs typeface="Courier New" panose="02070309020205020404" pitchFamily="49" charset="0"/>
              </a:rPr>
              <a:t>y</a:t>
            </a:r>
            <a:r>
              <a:rPr lang="es-ES_tradn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m2</a:t>
            </a:r>
            <a:r>
              <a:rPr lang="es-ES_tradnl" sz="2800" dirty="0" smtClean="0"/>
              <a:t> son variables de tipo clase, mantienen </a:t>
            </a:r>
            <a:r>
              <a:rPr lang="es-ES_tradnl" sz="2800" b="1" dirty="0" smtClean="0"/>
              <a:t>referencias</a:t>
            </a:r>
            <a:r>
              <a:rPr lang="es-ES_tradnl" sz="2800" dirty="0" smtClean="0"/>
              <a:t>. </a:t>
            </a:r>
          </a:p>
          <a:p>
            <a:pPr marL="114300" indent="0">
              <a:buClrTx/>
              <a:buNone/>
            </a:pPr>
            <a:r>
              <a:rPr lang="es-ES_tradn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s-ES_tradn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s-ES_tradnl" sz="2800" dirty="0" smtClean="0"/>
              <a:t> </a:t>
            </a:r>
            <a:r>
              <a:rPr lang="es-ES_tradn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_tradnl" sz="2800" dirty="0">
                <a:cs typeface="Courier New" panose="02070309020205020404" pitchFamily="49" charset="0"/>
              </a:rPr>
              <a:t>y</a:t>
            </a:r>
            <a:r>
              <a:rPr lang="es-ES_tradn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  <a:r>
              <a:rPr lang="es-ES_tradnl" sz="2800" dirty="0" smtClean="0"/>
              <a:t> son locales </a:t>
            </a:r>
            <a:r>
              <a:rPr lang="es-ES_tradnl" sz="2800" dirty="0"/>
              <a:t>al método </a:t>
            </a:r>
            <a:r>
              <a:rPr lang="es-ES_tradnl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_tradnl" sz="2800" dirty="0"/>
              <a:t>. </a:t>
            </a:r>
          </a:p>
          <a:p>
            <a:pPr marL="114300" indent="0">
              <a:buNone/>
            </a:pPr>
            <a:endParaRPr lang="es-ES_tradnl" sz="2800" dirty="0" smtClean="0"/>
          </a:p>
        </p:txBody>
      </p:sp>
    </p:spTree>
    <p:extLst>
      <p:ext uri="{BB962C8B-B14F-4D97-AF65-F5344CB8AC3E}">
        <p14:creationId xmlns:p14="http://schemas.microsoft.com/office/powerpoint/2010/main" val="411480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PARÁMETROS DE TIPO CLASE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0" name="19 Rectángulo"/>
          <p:cNvSpPr/>
          <p:nvPr/>
        </p:nvSpPr>
        <p:spPr>
          <a:xfrm>
            <a:off x="3810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9633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17003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46482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27" name="26 Conector recto"/>
          <p:cNvCxnSpPr/>
          <p:nvPr/>
        </p:nvCxnSpPr>
        <p:spPr>
          <a:xfrm>
            <a:off x="52305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59675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=72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89312" y="3581400"/>
            <a:ext cx="837368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4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4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  <a:endParaRPr lang="es-ES" sz="24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s-ES" sz="24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4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sz="24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4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4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sz="24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s-ES" sz="24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4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 </a:t>
            </a:r>
            <a:r>
              <a:rPr lang="es-ES" sz="24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4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4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(150,72);</a:t>
            </a:r>
            <a:endParaRPr lang="es-AR" sz="2400" dirty="0"/>
          </a:p>
        </p:txBody>
      </p:sp>
      <p:sp>
        <p:nvSpPr>
          <p:cNvPr id="32" name="2 Marcador de contenido"/>
          <p:cNvSpPr>
            <a:spLocks noGrp="1"/>
          </p:cNvSpPr>
          <p:nvPr>
            <p:ph idx="1"/>
          </p:nvPr>
        </p:nvSpPr>
        <p:spPr>
          <a:xfrm>
            <a:off x="381000" y="5105400"/>
            <a:ext cx="8229600" cy="99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_tradnl" dirty="0" smtClean="0"/>
              <a:t>Cada </a:t>
            </a:r>
            <a:r>
              <a:rPr lang="es-ES_tradnl" b="1" dirty="0" smtClean="0"/>
              <a:t>objeto de software </a:t>
            </a:r>
            <a:r>
              <a:rPr lang="es-ES_tradnl" dirty="0" smtClean="0"/>
              <a:t>modela a un </a:t>
            </a:r>
            <a:r>
              <a:rPr lang="es-ES_tradnl" b="1" dirty="0" smtClean="0"/>
              <a:t>objeto del problema</a:t>
            </a:r>
            <a:r>
              <a:rPr lang="es-ES_tradnl" dirty="0" smtClean="0"/>
              <a:t>, en este caso una medición de la presión arterial de un paciente.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7737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6" grpId="0" animBg="1"/>
      <p:bldP spid="28" grpId="0" animBg="1"/>
      <p:bldP spid="32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PARÁMETROS DE TIPO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6301"/>
            <a:ext cx="8229600" cy="2690899"/>
          </a:xfrm>
        </p:spPr>
        <p:txBody>
          <a:bodyPr/>
          <a:lstStyle/>
          <a:p>
            <a:pPr marL="457200"/>
            <a:endParaRPr lang="es-ES" b="1" dirty="0" smtClean="0"/>
          </a:p>
          <a:p>
            <a:pPr marL="114300" indent="0">
              <a:buNone/>
            </a:pPr>
            <a:r>
              <a:rPr lang="es-ES" dirty="0" smtClean="0"/>
              <a:t>Envía </a:t>
            </a:r>
            <a:r>
              <a:rPr lang="es-ES" dirty="0"/>
              <a:t>el </a:t>
            </a:r>
            <a:r>
              <a:rPr lang="es-ES" b="1" dirty="0"/>
              <a:t>mensaje </a:t>
            </a:r>
            <a:r>
              <a:rPr lang="es-ES" b="1" dirty="0" err="1" smtClean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b="1" dirty="0" smtClean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dirty="0"/>
              <a:t>al objeto ligado a la variable </a:t>
            </a:r>
            <a:r>
              <a:rPr lang="es-ES" b="1" dirty="0" smtClean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  <a:r>
              <a:rPr lang="es-AR" dirty="0" smtClean="0"/>
              <a:t>. </a:t>
            </a:r>
            <a:endParaRPr lang="es-AR" dirty="0"/>
          </a:p>
          <a:p>
            <a:pPr marL="114300" indent="0">
              <a:buNone/>
            </a:pPr>
            <a:r>
              <a:rPr lang="es-AR" dirty="0"/>
              <a:t>El parámetro real 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m2 </a:t>
            </a:r>
            <a:r>
              <a:rPr lang="es-AR" dirty="0"/>
              <a:t>es una variable de tipo clase, es decir una referencia </a:t>
            </a:r>
            <a:r>
              <a:rPr lang="es-AR" dirty="0" smtClean="0"/>
              <a:t>a un </a:t>
            </a:r>
            <a:r>
              <a:rPr lang="es-AR" dirty="0"/>
              <a:t>objeto de clase </a:t>
            </a:r>
            <a:r>
              <a:rPr lang="es-AR" sz="28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AR" dirty="0" smtClean="0"/>
              <a:t>. 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 m2 );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9600" y="4114800"/>
            <a:ext cx="8229600" cy="22860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menorPulso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(PresionArterial pa){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retorna el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pulso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entre la medición que recibe el mensaje y la recibe como parámetro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(obtenerPulso()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pa.obtenerPulso())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pa.obtenerPulso();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s-AR" sz="2000" dirty="0"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309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DESARROLLO DE SOFTWARE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82975" y="3581400"/>
            <a:ext cx="5432425" cy="1219200"/>
          </a:xfrm>
          <a:solidFill>
            <a:srgbClr val="00B050">
              <a:alpha val="60000"/>
            </a:srgb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lvl="0" indent="0">
              <a:spcBef>
                <a:spcPts val="1200"/>
              </a:spcBef>
              <a:buClrTx/>
              <a:buNone/>
            </a:pPr>
            <a:r>
              <a:rPr lang="es-AR" altLang="es-AR" dirty="0">
                <a:solidFill>
                  <a:prstClr val="black"/>
                </a:solidFill>
              </a:rPr>
              <a:t>La implementación consiste en escribir el </a:t>
            </a:r>
            <a:r>
              <a:rPr lang="es-AR" altLang="es-AR" b="1" dirty="0">
                <a:solidFill>
                  <a:prstClr val="black"/>
                </a:solidFill>
              </a:rPr>
              <a:t>código</a:t>
            </a:r>
            <a:r>
              <a:rPr lang="es-AR" altLang="es-AR" dirty="0">
                <a:solidFill>
                  <a:prstClr val="black"/>
                </a:solidFill>
              </a:rPr>
              <a:t> de cada clase usando un lenguaje de programación.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34471" y="1371600"/>
            <a:ext cx="2134147" cy="701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28650" y="2171700"/>
            <a:ext cx="2138954" cy="7239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42938" y="3007658"/>
            <a:ext cx="2138954" cy="7461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 smtClean="0">
                <a:latin typeface="Arial" charset="0"/>
              </a:rPr>
              <a:t>Diseño </a:t>
            </a:r>
            <a:endParaRPr lang="es-AR" altLang="es-AR" sz="18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42938" y="3850342"/>
            <a:ext cx="2138954" cy="692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42938" y="4643625"/>
            <a:ext cx="2138954" cy="7127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42938" y="5450542"/>
            <a:ext cx="2138954" cy="736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Mantenimiento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74625" y="2514600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168275" y="339883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168275" y="4267200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168275" y="51054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16 Cerrar llave"/>
          <p:cNvSpPr/>
          <p:nvPr/>
        </p:nvSpPr>
        <p:spPr>
          <a:xfrm>
            <a:off x="2858092" y="3828117"/>
            <a:ext cx="266108" cy="714375"/>
          </a:xfrm>
          <a:prstGeom prst="rightBrac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9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PARÁMETROS DE TIPO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1981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_tradnl" dirty="0" smtClean="0"/>
              <a:t>Al comenzar la ejecución el valor de la variable 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  <a:r>
              <a:rPr lang="es-ES_tradnl" dirty="0" smtClean="0"/>
              <a:t> se asigna al parámetro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</a:t>
            </a:r>
            <a:r>
              <a:rPr lang="es-ES_tradnl" dirty="0" smtClean="0"/>
              <a:t>. </a:t>
            </a:r>
          </a:p>
          <a:p>
            <a:pPr marL="114300" indent="0">
              <a:buNone/>
            </a:pPr>
            <a:r>
              <a:rPr lang="es-ES_tradnl" dirty="0" smtClean="0"/>
              <a:t>La variable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</a:t>
            </a:r>
            <a:r>
              <a:rPr lang="es-ES_tradnl" dirty="0" smtClean="0"/>
              <a:t> solo va a existir durante la ejecución de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_tradnl" dirty="0" smtClean="0"/>
              <a:t>.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 m2 );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9600" y="4114800"/>
            <a:ext cx="8229600" cy="22860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menorPulso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(PresionArterial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 ){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retorna el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pulso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entre la medición que recibe el mensaje y la recibe como parámetro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(obtenerPulso()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pa.obtenerPulso())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pa.obtenerPulso();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17318" y="41148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Rectángulo"/>
          <p:cNvSpPr/>
          <p:nvPr/>
        </p:nvSpPr>
        <p:spPr>
          <a:xfrm>
            <a:off x="4038600" y="1314450"/>
            <a:ext cx="685800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6248400" y="4114800"/>
            <a:ext cx="414909" cy="3435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227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PARÁMETROS DE TIPO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 m2 );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9600" y="4114800"/>
            <a:ext cx="8229600" cy="22860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menorPulso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(PresionArterial pa){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retorna el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pulso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entre la medición que recibe el mensaje y la recibe como parámetro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(obtenerPulso()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pa.obtenerPulso())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pa.obtenerPulso();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810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9633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17003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6482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52305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59675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=72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838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_tradnl" dirty="0" smtClean="0"/>
              <a:t>Las variables </a:t>
            </a:r>
            <a:r>
              <a:rPr lang="es-ES_tradn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  <a:r>
              <a:rPr lang="es-ES_tradnl" dirty="0" smtClean="0"/>
              <a:t> y </a:t>
            </a:r>
            <a:r>
              <a:rPr lang="es-ES_tradnl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</a:t>
            </a:r>
            <a:r>
              <a:rPr lang="es-ES_tradnl" dirty="0" smtClean="0"/>
              <a:t> mantienen </a:t>
            </a:r>
            <a:r>
              <a:rPr lang="es-ES_tradnl" b="1" dirty="0" smtClean="0"/>
              <a:t>referencias</a:t>
            </a:r>
            <a:r>
              <a:rPr lang="es-ES_tradnl" dirty="0" smtClean="0"/>
              <a:t> a un mismo objeto. </a:t>
            </a:r>
            <a:endParaRPr lang="es-AR" dirty="0"/>
          </a:p>
        </p:txBody>
      </p:sp>
      <p:sp>
        <p:nvSpPr>
          <p:cNvPr id="22" name="21 Rectángulo"/>
          <p:cNvSpPr/>
          <p:nvPr/>
        </p:nvSpPr>
        <p:spPr>
          <a:xfrm>
            <a:off x="4665111" y="2561855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err="1" smtClean="0">
                <a:solidFill>
                  <a:sysClr val="windowText" lastClr="000000"/>
                </a:solidFill>
              </a:rPr>
              <a:t>pa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23" name="22 Conector recto"/>
          <p:cNvCxnSpPr/>
          <p:nvPr/>
        </p:nvCxnSpPr>
        <p:spPr>
          <a:xfrm>
            <a:off x="5229100" y="2743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9 Rectángulo"/>
          <p:cNvSpPr/>
          <p:nvPr/>
        </p:nvSpPr>
        <p:spPr>
          <a:xfrm>
            <a:off x="381000" y="2590800"/>
            <a:ext cx="95082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>
                <a:solidFill>
                  <a:sysClr val="windowText" lastClr="000000"/>
                </a:solidFill>
              </a:rPr>
              <a:t>m</a:t>
            </a:r>
            <a:r>
              <a:rPr lang="es-AR" b="1" dirty="0" smtClean="0">
                <a:solidFill>
                  <a:sysClr val="windowText" lastClr="000000"/>
                </a:solidFill>
              </a:rPr>
              <a:t>=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50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PARÁMETROS DE TIPO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m1.menorPulso(m2);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9600" y="4114800"/>
            <a:ext cx="8229600" cy="22860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menorPulso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(PresionArterial pa){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retorna el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pulso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entre la medición que recibe el mensaje y la recibe como parámetro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(obtenerPulso()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pa.obtenerPulso())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pa.obtenerPulso();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0" name="19 Flecha derecha"/>
          <p:cNvSpPr/>
          <p:nvPr/>
        </p:nvSpPr>
        <p:spPr>
          <a:xfrm>
            <a:off x="17318" y="4876800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381000" y="3276601"/>
            <a:ext cx="8229600" cy="838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_tradnl" dirty="0" smtClean="0"/>
              <a:t>Compara el pulso del objeto que recibe el mensaje, con el pulso del objeto que recibe como parámetro. </a:t>
            </a:r>
            <a:endParaRPr lang="es-AR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 m2 );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3810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9633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17003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46482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52305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59675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=72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4665111" y="2561855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err="1" smtClean="0">
                <a:solidFill>
                  <a:sysClr val="windowText" lastClr="000000"/>
                </a:solidFill>
              </a:rPr>
              <a:t>pa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5229100" y="2743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9 Rectángulo"/>
          <p:cNvSpPr/>
          <p:nvPr/>
        </p:nvSpPr>
        <p:spPr>
          <a:xfrm>
            <a:off x="381000" y="2590800"/>
            <a:ext cx="95082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>
                <a:solidFill>
                  <a:sysClr val="windowText" lastClr="000000"/>
                </a:solidFill>
              </a:rPr>
              <a:t>m</a:t>
            </a:r>
            <a:r>
              <a:rPr lang="es-AR" b="1" dirty="0" smtClean="0">
                <a:solidFill>
                  <a:sysClr val="windowText" lastClr="000000"/>
                </a:solidFill>
              </a:rPr>
              <a:t>=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8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PARÁMETROS DE TIPO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m1.menorPulso(m2);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9600" y="4114800"/>
            <a:ext cx="8229600" cy="22860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menorPulso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(PresionArterial pa){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menorPulso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retorna el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pulso entre la medición que recibe el mensaje y la recibe como parámetro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(obtenerPulso()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pa.obtenerPulso())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pa.obtenerPulso();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0" name="19 Flecha derecha"/>
          <p:cNvSpPr/>
          <p:nvPr/>
        </p:nvSpPr>
        <p:spPr>
          <a:xfrm>
            <a:off x="0" y="5119307"/>
            <a:ext cx="381000" cy="381000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381000" y="3276601"/>
            <a:ext cx="8229600" cy="838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_tradnl" dirty="0" smtClean="0"/>
              <a:t>En este ejemplo retorna el valor del 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pulso </a:t>
            </a:r>
            <a:r>
              <a:rPr lang="es-ES_tradnl" dirty="0" smtClean="0"/>
              <a:t>del objeto que recibe el mensaje. </a:t>
            </a:r>
            <a:endParaRPr lang="es-AR" dirty="0"/>
          </a:p>
        </p:txBody>
      </p:sp>
      <p:sp>
        <p:nvSpPr>
          <p:cNvPr id="22" name="2 Marcador de contenido"/>
          <p:cNvSpPr txBox="1">
            <a:spLocks/>
          </p:cNvSpPr>
          <p:nvPr/>
        </p:nvSpPr>
        <p:spPr>
          <a:xfrm>
            <a:off x="457200" y="1314450"/>
            <a:ext cx="8229600" cy="457200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m1.menorPulso( m2 );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3810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9633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17003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4648200" y="19214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5230504" y="21608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5967536" y="19050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=72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4665111" y="2561855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err="1" smtClean="0">
                <a:solidFill>
                  <a:sysClr val="windowText" lastClr="000000"/>
                </a:solidFill>
              </a:rPr>
              <a:t>pa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5229100" y="2743200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9 Rectángulo"/>
          <p:cNvSpPr/>
          <p:nvPr/>
        </p:nvSpPr>
        <p:spPr>
          <a:xfrm>
            <a:off x="381000" y="2590800"/>
            <a:ext cx="95082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 smtClean="0">
                <a:solidFill>
                  <a:sysClr val="windowText" lastClr="000000"/>
                </a:solidFill>
              </a:rPr>
              <a:t>m=75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67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IDENTIDAD, IGUALDAD Y EQUIVALENCIA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s-AR" dirty="0"/>
              <a:t>Cada objeto de software tiene una </a:t>
            </a:r>
            <a:r>
              <a:rPr lang="es-AR" b="1" dirty="0">
                <a:solidFill>
                  <a:srgbClr val="0070C0"/>
                </a:solidFill>
              </a:rPr>
              <a:t>identidad</a:t>
            </a:r>
            <a:r>
              <a:rPr lang="es-AR" dirty="0"/>
              <a:t>, una </a:t>
            </a:r>
            <a:r>
              <a:rPr lang="es-AR" b="1" dirty="0"/>
              <a:t>propiedad</a:t>
            </a:r>
            <a:r>
              <a:rPr lang="es-AR" dirty="0"/>
              <a:t> que lo distingue de los demás.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AR" dirty="0"/>
              <a:t>La </a:t>
            </a:r>
            <a:r>
              <a:rPr lang="es-AR" b="1" dirty="0"/>
              <a:t>referencia</a:t>
            </a:r>
            <a:r>
              <a:rPr lang="es-AR" dirty="0"/>
              <a:t> a un objeto puede ser usada como propiedad para identificarlo.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AR" dirty="0"/>
              <a:t>Si dos variables son iguales, mantienen una misma referencia, entonces están ligadas a un mismo objeto.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AR" dirty="0"/>
              <a:t>Cuando dos objetos mantienen el mismo estado interno, decimos que son </a:t>
            </a:r>
            <a:r>
              <a:rPr lang="es-AR" b="1" dirty="0"/>
              <a:t>equivalentes</a:t>
            </a:r>
            <a:r>
              <a:rPr lang="es-AR" dirty="0"/>
              <a:t>, aun cuando tienen diferente identidad.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9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IDENTIDAD, IGUALDAD Y EQUIVALENCIA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52400" y="1314450"/>
            <a:ext cx="8839200" cy="5391150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testReferencias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ig1,ig2,ig3;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m1,m2,m3,m4;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(150,72);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ig1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m1 ==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ig2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ig3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15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IDENTIDAD, IGUALDAD Y EQUIVALENCIA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81000" y="3848100"/>
            <a:ext cx="8382000" cy="1447800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ig1 = m1 == m2;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ig2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m1 == m3;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ig3 </a:t>
            </a:r>
            <a:r>
              <a:rPr lang="es-E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m1 == m4;</a:t>
            </a:r>
            <a:endParaRPr lang="de-DE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359088" y="2385628"/>
            <a:ext cx="608087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>
                <a:solidFill>
                  <a:sysClr val="windowText" lastClr="000000"/>
                </a:solidFill>
              </a:rPr>
              <a:t>m</a:t>
            </a:r>
            <a:r>
              <a:rPr lang="es-AR" b="1" dirty="0" smtClean="0">
                <a:solidFill>
                  <a:sysClr val="windowText" lastClr="000000"/>
                </a:solidFill>
              </a:rPr>
              <a:t>3  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15" name="14 Conector angular"/>
          <p:cNvCxnSpPr>
            <a:stCxn id="23" idx="3"/>
          </p:cNvCxnSpPr>
          <p:nvPr/>
        </p:nvCxnSpPr>
        <p:spPr>
          <a:xfrm flipV="1">
            <a:off x="967175" y="2157028"/>
            <a:ext cx="737032" cy="480628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4655127" y="26072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m4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969577" y="2603686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5245677" y="2889216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371158" y="5486400"/>
            <a:ext cx="8391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AR" sz="2400" dirty="0"/>
              <a:t>El operador relacional </a:t>
            </a:r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s-AR" sz="2400" dirty="0"/>
              <a:t> compara variables de tipo clase, esto es </a:t>
            </a:r>
            <a:r>
              <a:rPr lang="es-AR" sz="2400" b="1" dirty="0"/>
              <a:t>referencias</a:t>
            </a:r>
            <a:r>
              <a:rPr lang="es-AR" sz="2400" dirty="0" smtClean="0"/>
              <a:t>.</a:t>
            </a:r>
            <a:endParaRPr lang="es-AR" sz="2400" dirty="0"/>
          </a:p>
        </p:txBody>
      </p:sp>
      <p:sp>
        <p:nvSpPr>
          <p:cNvPr id="25" name="24 Rectángulo"/>
          <p:cNvSpPr/>
          <p:nvPr/>
        </p:nvSpPr>
        <p:spPr>
          <a:xfrm>
            <a:off x="381000" y="13118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27" name="26 Conector recto"/>
          <p:cNvCxnSpPr/>
          <p:nvPr/>
        </p:nvCxnSpPr>
        <p:spPr>
          <a:xfrm>
            <a:off x="963304" y="15512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Rectángulo"/>
          <p:cNvSpPr/>
          <p:nvPr/>
        </p:nvSpPr>
        <p:spPr>
          <a:xfrm>
            <a:off x="1700336" y="12954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648200" y="13118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5230504" y="1551297"/>
            <a:ext cx="7370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"/>
          <p:cNvSpPr/>
          <p:nvPr/>
        </p:nvSpPr>
        <p:spPr>
          <a:xfrm>
            <a:off x="5967536" y="12954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=72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6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IDENTIDAD, IGUALDAD Y EQUIVALENCIA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457200"/>
            <a:endParaRPr lang="es-ES" b="1" dirty="0" smtClean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s-AR" dirty="0" smtClean="0"/>
              <a:t>El </a:t>
            </a:r>
            <a:r>
              <a:rPr lang="es-AR" dirty="0"/>
              <a:t>operador relacional  </a:t>
            </a:r>
            <a:r>
              <a:rPr lang="es-AR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s-AR" dirty="0"/>
              <a:t> compara </a:t>
            </a:r>
            <a:r>
              <a:rPr lang="es-AR" b="1" dirty="0"/>
              <a:t>valores de variables elementales. </a:t>
            </a:r>
          </a:p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400550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testEstadoInterno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(m1.obtenerMaxima()==m2.obtenerMaxima() &amp;&amp;  	 m1.obtenerMinima()==m2.obtenerMinima ())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("Igual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Estado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Interno");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85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IDENTIDAD, IGUALDAD Y EQUIVALENCIA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s-AR" dirty="0"/>
              <a:t>Dos objetos que tienen el mismo estado interno son </a:t>
            </a:r>
            <a:r>
              <a:rPr lang="es-AR" b="1" dirty="0"/>
              <a:t>equivalentes</a:t>
            </a:r>
            <a:r>
              <a:rPr lang="es-AR" dirty="0"/>
              <a:t>.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685800" y="16166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m1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1268104" y="1845425"/>
            <a:ext cx="74527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2005136" y="1600200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85800" y="2835858"/>
            <a:ext cx="576064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</a:rPr>
              <a:t>m2</a:t>
            </a:r>
            <a:endParaRPr lang="es-AR" b="1" dirty="0">
              <a:solidFill>
                <a:sysClr val="windowText" lastClr="000000"/>
              </a:solidFill>
            </a:endParaRPr>
          </a:p>
        </p:txBody>
      </p:sp>
      <p:cxnSp>
        <p:nvCxnSpPr>
          <p:cNvPr id="27" name="26 Conector recto"/>
          <p:cNvCxnSpPr/>
          <p:nvPr/>
        </p:nvCxnSpPr>
        <p:spPr>
          <a:xfrm>
            <a:off x="1276350" y="3126283"/>
            <a:ext cx="7239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2005136" y="2882714"/>
            <a:ext cx="2795464" cy="1130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=150</a:t>
            </a:r>
          </a:p>
          <a:p>
            <a:r>
              <a:rPr lang="es-AR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AR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  <a:endParaRPr lang="es-AR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IDENTIDAD, IGUALDAD Y EQUIVALENCIA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09600" y="1524000"/>
            <a:ext cx="4343400" cy="4648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smtClean="0">
                <a:solidFill>
                  <a:schemeClr val="tx1"/>
                </a:solidFill>
              </a:rPr>
              <a:t>&lt;&lt;</a:t>
            </a:r>
            <a:r>
              <a:rPr lang="es-ES" sz="2000" dirty="0">
                <a:solidFill>
                  <a:schemeClr val="tx1"/>
                </a:solidFill>
              </a:rPr>
              <a:t>Atributos de </a:t>
            </a:r>
            <a:r>
              <a:rPr lang="es-ES" sz="2000" dirty="0" smtClean="0">
                <a:solidFill>
                  <a:schemeClr val="tx1"/>
                </a:solidFill>
              </a:rPr>
              <a:t>instancia&lt;&lt;</a:t>
            </a:r>
            <a:endParaRPr lang="es-ES" sz="2000" dirty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maxima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dirty="0" err="1">
                <a:solidFill>
                  <a:schemeClr val="tx1"/>
                </a:solidFill>
              </a:rPr>
              <a:t>minima</a:t>
            </a:r>
            <a:r>
              <a:rPr lang="es-ES" sz="2000" dirty="0">
                <a:solidFill>
                  <a:schemeClr val="tx1"/>
                </a:solidFill>
              </a:rPr>
              <a:t>: </a:t>
            </a:r>
            <a:r>
              <a:rPr lang="es-ES" sz="2000" dirty="0" smtClean="0">
                <a:solidFill>
                  <a:schemeClr val="tx1"/>
                </a:solidFill>
              </a:rPr>
              <a:t>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smtClean="0">
                <a:solidFill>
                  <a:schemeClr val="tx1"/>
                </a:solidFill>
              </a:rPr>
              <a:t>&lt;&lt;Constructores&lt;&lt;</a:t>
            </a:r>
            <a:endParaRPr lang="es-ES" sz="2000" dirty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err="1">
                <a:solidFill>
                  <a:schemeClr val="tx1"/>
                </a:solidFill>
              </a:rPr>
              <a:t>PresionArterial</a:t>
            </a:r>
            <a:r>
              <a:rPr lang="es-ES" sz="2000" dirty="0">
                <a:solidFill>
                  <a:schemeClr val="tx1"/>
                </a:solidFill>
              </a:rPr>
              <a:t>(</a:t>
            </a:r>
            <a:r>
              <a:rPr lang="es-ES" sz="2000" dirty="0" err="1">
                <a:solidFill>
                  <a:schemeClr val="tx1"/>
                </a:solidFill>
              </a:rPr>
              <a:t>ma</a:t>
            </a:r>
            <a:r>
              <a:rPr lang="es-ES" sz="2000" dirty="0">
                <a:solidFill>
                  <a:schemeClr val="tx1"/>
                </a:solidFill>
              </a:rPr>
              <a:t>, mi: entero)</a:t>
            </a:r>
          </a:p>
          <a:p>
            <a:pPr fontAlgn="t">
              <a:spcBef>
                <a:spcPts val="300"/>
              </a:spcBef>
            </a:pPr>
            <a:r>
              <a:rPr lang="es-ES" sz="2000" dirty="0">
                <a:solidFill>
                  <a:schemeClr val="tx1"/>
                </a:solidFill>
              </a:rPr>
              <a:t>&lt;&lt;</a:t>
            </a:r>
            <a:r>
              <a:rPr lang="es-ES" sz="2000" dirty="0" smtClean="0">
                <a:solidFill>
                  <a:schemeClr val="tx1"/>
                </a:solidFill>
              </a:rPr>
              <a:t>Consultas&lt;&lt;</a:t>
            </a:r>
            <a:endParaRPr lang="es-ES" sz="2000" dirty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err="1">
                <a:solidFill>
                  <a:schemeClr val="tx1"/>
                </a:solidFill>
              </a:rPr>
              <a:t>obtenerMaxima</a:t>
            </a:r>
            <a:r>
              <a:rPr lang="es-ES" sz="2000" dirty="0">
                <a:solidFill>
                  <a:schemeClr val="tx1"/>
                </a:solidFill>
              </a:rPr>
              <a:t>(): 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obtenerMinima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>
                <a:solidFill>
                  <a:schemeClr val="tx1"/>
                </a:solidFill>
              </a:rPr>
              <a:t>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>
                <a:solidFill>
                  <a:schemeClr val="tx1"/>
                </a:solidFill>
              </a:rPr>
              <a:t>obtenerPulso</a:t>
            </a:r>
            <a:r>
              <a:rPr lang="es-ES" sz="2000" dirty="0">
                <a:solidFill>
                  <a:schemeClr val="tx1"/>
                </a:solidFill>
              </a:rPr>
              <a:t>(): </a:t>
            </a:r>
            <a:r>
              <a:rPr lang="es-ES" sz="2000" dirty="0" smtClean="0">
                <a:solidFill>
                  <a:schemeClr val="tx1"/>
                </a:solidFill>
              </a:rPr>
              <a:t>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alarmaHipertension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toString</a:t>
            </a:r>
            <a:r>
              <a:rPr lang="es-ES" sz="2000" dirty="0" smtClean="0">
                <a:solidFill>
                  <a:schemeClr val="tx1"/>
                </a:solidFill>
              </a:rPr>
              <a:t>():</a:t>
            </a:r>
            <a:r>
              <a:rPr lang="es-ES" sz="2000" dirty="0" err="1" smtClean="0">
                <a:solidFill>
                  <a:schemeClr val="tx1"/>
                </a:solidFill>
              </a:rPr>
              <a:t>String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menorPulso</a:t>
            </a:r>
            <a:r>
              <a:rPr lang="es-ES" sz="2000" dirty="0" smtClean="0">
                <a:solidFill>
                  <a:schemeClr val="tx1"/>
                </a:solidFill>
              </a:rPr>
              <a:t>(</a:t>
            </a:r>
            <a:r>
              <a:rPr lang="es-ES" sz="2000" dirty="0" err="1" smtClean="0">
                <a:solidFill>
                  <a:schemeClr val="tx1"/>
                </a:solidFill>
              </a:rPr>
              <a:t>pa:PresionArterial</a:t>
            </a:r>
            <a:r>
              <a:rPr lang="es-ES" sz="2000" dirty="0" smtClean="0">
                <a:solidFill>
                  <a:schemeClr val="tx1"/>
                </a:solidFill>
              </a:rPr>
              <a:t>):entero</a:t>
            </a:r>
          </a:p>
          <a:p>
            <a:pPr fontAlgn="t">
              <a:spcBef>
                <a:spcPts val="300"/>
              </a:spcBef>
            </a:pPr>
            <a:r>
              <a:rPr lang="es-ES" sz="2000" b="1" dirty="0" err="1">
                <a:solidFill>
                  <a:schemeClr val="tx1"/>
                </a:solidFill>
              </a:rPr>
              <a:t>e</a:t>
            </a:r>
            <a:r>
              <a:rPr lang="es-ES" sz="2000" b="1" dirty="0" err="1" smtClean="0">
                <a:solidFill>
                  <a:schemeClr val="tx1"/>
                </a:solidFill>
              </a:rPr>
              <a:t>quals</a:t>
            </a:r>
            <a:r>
              <a:rPr lang="es-ES" sz="2000" b="1" dirty="0" smtClean="0">
                <a:solidFill>
                  <a:schemeClr val="tx1"/>
                </a:solidFill>
              </a:rPr>
              <a:t>(</a:t>
            </a:r>
            <a:r>
              <a:rPr lang="es-ES" sz="2000" b="1" dirty="0" err="1" smtClean="0">
                <a:solidFill>
                  <a:schemeClr val="tx1"/>
                </a:solidFill>
              </a:rPr>
              <a:t>pa:PresionArterial</a:t>
            </a:r>
            <a:r>
              <a:rPr lang="es-ES" sz="2000" b="1" dirty="0" smtClean="0">
                <a:solidFill>
                  <a:schemeClr val="tx1"/>
                </a:solidFill>
              </a:rPr>
              <a:t>):</a:t>
            </a:r>
            <a:r>
              <a:rPr lang="es-ES" sz="2000" b="1" dirty="0" err="1" smtClean="0">
                <a:solidFill>
                  <a:schemeClr val="tx1"/>
                </a:solidFill>
              </a:rPr>
              <a:t>boolean</a:t>
            </a:r>
            <a:endParaRPr lang="es-ES" sz="2000" b="1" dirty="0" smtClean="0">
              <a:solidFill>
                <a:schemeClr val="tx1"/>
              </a:solidFill>
            </a:endParaRPr>
          </a:p>
          <a:p>
            <a:pPr fontAlgn="t"/>
            <a:endParaRPr lang="es-ES" sz="2000" dirty="0">
              <a:solidFill>
                <a:schemeClr val="tx1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609596" y="2514600"/>
            <a:ext cx="43434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609597" y="1905000"/>
            <a:ext cx="43434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3 Rectángulo"/>
          <p:cNvSpPr/>
          <p:nvPr/>
        </p:nvSpPr>
        <p:spPr>
          <a:xfrm>
            <a:off x="5251938" y="2664077"/>
            <a:ext cx="3039587" cy="452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requiere </a:t>
            </a:r>
            <a:r>
              <a:rPr lang="es-ES" dirty="0">
                <a:solidFill>
                  <a:srgbClr val="000000"/>
                </a:solidFill>
                <a:ea typeface="Batang"/>
                <a:cs typeface="Times New Roman"/>
              </a:rPr>
              <a:t>mi &lt; </a:t>
            </a:r>
            <a:r>
              <a:rPr lang="es-ES" dirty="0" err="1">
                <a:solidFill>
                  <a:srgbClr val="000000"/>
                </a:solidFill>
                <a:ea typeface="Batang"/>
                <a:cs typeface="Times New Roman"/>
              </a:rPr>
              <a:t>ma</a:t>
            </a:r>
            <a:r>
              <a:rPr lang="es-ES" dirty="0">
                <a:solidFill>
                  <a:srgbClr val="000000"/>
                </a:solidFill>
                <a:ea typeface="Batang"/>
                <a:cs typeface="Times New Roman"/>
              </a:rPr>
              <a:t> 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&lt; 0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6" name="2 Rectángulo"/>
          <p:cNvSpPr/>
          <p:nvPr/>
        </p:nvSpPr>
        <p:spPr>
          <a:xfrm>
            <a:off x="5257800" y="1905000"/>
            <a:ext cx="3048000" cy="609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valores </a:t>
            </a:r>
            <a:r>
              <a:rPr lang="es-E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representados en milímetros de 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mercurio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7" name="2 Rectángulo"/>
          <p:cNvSpPr/>
          <p:nvPr/>
        </p:nvSpPr>
        <p:spPr>
          <a:xfrm>
            <a:off x="5251938" y="3412070"/>
            <a:ext cx="3048000" cy="5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obtenerPulso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</a:p>
          <a:p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máxima-mínima</a:t>
            </a:r>
            <a:endParaRPr lang="es-AR" dirty="0">
              <a:solidFill>
                <a:srgbClr val="000000"/>
              </a:solidFill>
              <a:effectLst/>
              <a:ea typeface="Batang"/>
              <a:cs typeface="Times New Roman"/>
            </a:endParaRPr>
          </a:p>
        </p:txBody>
      </p:sp>
      <p:sp>
        <p:nvSpPr>
          <p:cNvPr id="18" name="1 Rectángulo"/>
          <p:cNvSpPr/>
          <p:nvPr/>
        </p:nvSpPr>
        <p:spPr>
          <a:xfrm>
            <a:off x="5257800" y="4114800"/>
            <a:ext cx="3048000" cy="838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alarmaHipertensión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: </a:t>
            </a:r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maxima</a:t>
            </a:r>
            <a:r>
              <a:rPr lang="es-ES" dirty="0" smtClean="0">
                <a:solidFill>
                  <a:srgbClr val="000000"/>
                </a:solidFill>
                <a:ea typeface="Batang"/>
                <a:cs typeface="Times New Roman"/>
              </a:rPr>
              <a:t>&gt;</a:t>
            </a:r>
            <a:r>
              <a:rPr lang="es-ES" dirty="0" err="1" smtClean="0">
                <a:solidFill>
                  <a:srgbClr val="000000"/>
                </a:solidFill>
                <a:ea typeface="Batang"/>
                <a:cs typeface="Times New Roman"/>
              </a:rPr>
              <a:t>umbralMax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 </a:t>
            </a:r>
            <a:r>
              <a:rPr lang="es-E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o </a:t>
            </a:r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minima</a:t>
            </a:r>
            <a:r>
              <a:rPr lang="es-ES" dirty="0" smtClean="0">
                <a:solidFill>
                  <a:srgbClr val="000000"/>
                </a:solidFill>
                <a:ea typeface="Batang"/>
                <a:cs typeface="Times New Roman"/>
              </a:rPr>
              <a:t>&gt;</a:t>
            </a:r>
            <a:r>
              <a:rPr lang="es-ES" dirty="0" err="1" smtClean="0">
                <a:solidFill>
                  <a:srgbClr val="000000"/>
                </a:solidFill>
                <a:ea typeface="Batang"/>
                <a:cs typeface="Times New Roman"/>
              </a:rPr>
              <a:t>umbralMin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9" name="1 Rectángulo"/>
          <p:cNvSpPr/>
          <p:nvPr/>
        </p:nvSpPr>
        <p:spPr>
          <a:xfrm>
            <a:off x="5257800" y="5023338"/>
            <a:ext cx="3048000" cy="11488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menorPulso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: retorna el menor pulso entre la medición que recibe el mensaje y la que recibe como parámetro</a:t>
            </a:r>
            <a:endParaRPr lang="es-AR" dirty="0">
              <a:effectLst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075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DESARROLLO DE SOFTWARE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05200" y="3968096"/>
            <a:ext cx="5432425" cy="2051704"/>
          </a:xfrm>
          <a:solidFill>
            <a:srgbClr val="00B050">
              <a:alpha val="60000"/>
            </a:srgb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lvl="0" indent="0">
              <a:spcBef>
                <a:spcPts val="1200"/>
              </a:spcBef>
              <a:buClrTx/>
              <a:buNone/>
            </a:pPr>
            <a:r>
              <a:rPr lang="es-AR" dirty="0">
                <a:solidFill>
                  <a:prstClr val="black"/>
                </a:solidFill>
              </a:rPr>
              <a:t>En la etapa de verificación se chequea que el comportamiento de cada clase sea correcto para un conjunto de casos de prueba y que el sistema satisfaga los requerimientos. </a:t>
            </a:r>
            <a:endParaRPr lang="es-AR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34471" y="1371600"/>
            <a:ext cx="2134147" cy="701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28650" y="2171700"/>
            <a:ext cx="2138954" cy="7239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42938" y="3007658"/>
            <a:ext cx="2138954" cy="7461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 smtClean="0">
                <a:latin typeface="Arial" charset="0"/>
              </a:rPr>
              <a:t>Diseño </a:t>
            </a:r>
            <a:endParaRPr lang="es-AR" altLang="es-AR" sz="18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42938" y="3850342"/>
            <a:ext cx="2138954" cy="692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42938" y="4643625"/>
            <a:ext cx="2138954" cy="7127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42938" y="5450542"/>
            <a:ext cx="2138954" cy="736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1800">
                <a:latin typeface="Arial" charset="0"/>
              </a:rPr>
              <a:t>Mantenimiento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74625" y="2514600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168275" y="339883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168275" y="4267200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168275" y="51054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16 Cerrar llave"/>
          <p:cNvSpPr/>
          <p:nvPr/>
        </p:nvSpPr>
        <p:spPr>
          <a:xfrm>
            <a:off x="2858092" y="4666317"/>
            <a:ext cx="266108" cy="714375"/>
          </a:xfrm>
          <a:prstGeom prst="rightBrac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29000" y="1386898"/>
            <a:ext cx="5486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Bef>
                <a:spcPts val="1200"/>
              </a:spcBef>
              <a:buNone/>
            </a:pPr>
            <a:r>
              <a:rPr lang="es-ES" altLang="es-AR" sz="2400" dirty="0"/>
              <a:t>Si el </a:t>
            </a:r>
            <a:r>
              <a:rPr lang="es-ES" altLang="es-AR" sz="2400" b="1" dirty="0"/>
              <a:t>proceso</a:t>
            </a:r>
            <a:r>
              <a:rPr lang="es-ES" altLang="es-AR" sz="2400" dirty="0"/>
              <a:t> se completa exitosamente el </a:t>
            </a:r>
            <a:r>
              <a:rPr lang="es-ES" altLang="es-AR" sz="2400" b="1" dirty="0"/>
              <a:t>producto</a:t>
            </a:r>
            <a:r>
              <a:rPr lang="es-ES" altLang="es-AR" sz="2400" dirty="0"/>
              <a:t> final es un sistema de software que satisface una </a:t>
            </a:r>
            <a:r>
              <a:rPr lang="es-ES" altLang="es-AR" sz="2400" b="1" dirty="0"/>
              <a:t>necesidad, oportunidad </a:t>
            </a:r>
            <a:r>
              <a:rPr lang="es-ES" altLang="es-AR" sz="2400" dirty="0"/>
              <a:t>o</a:t>
            </a:r>
            <a:r>
              <a:rPr lang="es-ES" altLang="es-AR" sz="2400" b="1" dirty="0"/>
              <a:t> idea</a:t>
            </a:r>
            <a:r>
              <a:rPr lang="es-ES" altLang="es-AR" sz="2400" dirty="0"/>
              <a:t>. </a:t>
            </a:r>
            <a:r>
              <a:rPr lang="es-AR" altLang="es-A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95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7" grpId="0" animBg="1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IDENTIDAD, IGUALDAD Y EQUIVALENCIA</a:t>
            </a:r>
            <a:endParaRPr lang="en-US" dirty="0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//Valores expresados en milímetros de mercurio 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b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maxima;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it-IT" b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minima;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equals(PresionArterial pa){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maxima == pa.obtenerMaxima() &amp;&amp;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minima == pa.obtenerMinima();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it-IT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it-IT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0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IDENTIDAD, IGUALDAD Y EQUIVALENCIA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457200"/>
            <a:endParaRPr lang="es-ES" b="1" dirty="0" smtClean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  <a:p>
            <a:pPr>
              <a:spcBef>
                <a:spcPts val="600"/>
              </a:spcBef>
            </a:pPr>
            <a:endParaRPr lang="es-AR" dirty="0"/>
          </a:p>
          <a:p>
            <a:pPr>
              <a:spcBef>
                <a:spcPts val="600"/>
              </a:spcBef>
            </a:pPr>
            <a:endParaRPr lang="es-AR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314450"/>
            <a:ext cx="8229600" cy="4400550"/>
          </a:xfrm>
          <a:prstGeom prst="rect">
            <a:avLst/>
          </a:prstGeom>
          <a:solidFill>
            <a:schemeClr val="bg1">
              <a:lumMod val="75000"/>
              <a:alpha val="9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testEstadoInterno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a[]){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m1,m2;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(150,75);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(m1.equals(m2))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("Igual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Estado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Interno");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112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ESTA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4 Marcador de contenido"/>
          <p:cNvSpPr txBox="1">
            <a:spLocks/>
          </p:cNvSpPr>
          <p:nvPr/>
        </p:nvSpPr>
        <p:spPr>
          <a:xfrm>
            <a:off x="914400" y="1752600"/>
            <a:ext cx="7315200" cy="3657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400" dirty="0"/>
              <a:t>Las etapas del proceso de desarrollo</a:t>
            </a:r>
          </a:p>
          <a:p>
            <a:r>
              <a:rPr lang="es-AR" sz="2400" dirty="0" smtClean="0"/>
              <a:t>Clases como tipos</a:t>
            </a:r>
          </a:p>
          <a:p>
            <a:r>
              <a:rPr lang="es-AR" sz="2400" dirty="0" smtClean="0"/>
              <a:t>Variables y </a:t>
            </a:r>
            <a:r>
              <a:rPr lang="es-AR" sz="2400" dirty="0"/>
              <a:t>t</a:t>
            </a:r>
            <a:r>
              <a:rPr lang="es-AR" sz="2400" dirty="0" smtClean="0"/>
              <a:t>ipos</a:t>
            </a:r>
          </a:p>
          <a:p>
            <a:r>
              <a:rPr lang="es-AR" sz="2400" dirty="0"/>
              <a:t>Referencias y v</a:t>
            </a:r>
            <a:r>
              <a:rPr lang="es-AR" sz="2400" dirty="0" smtClean="0"/>
              <a:t>alores</a:t>
            </a:r>
            <a:endParaRPr lang="es-AR" sz="2400" dirty="0"/>
          </a:p>
          <a:p>
            <a:r>
              <a:rPr lang="es-AR" sz="2400" dirty="0" smtClean="0"/>
              <a:t>El estado interno de un objeto</a:t>
            </a:r>
          </a:p>
          <a:p>
            <a:r>
              <a:rPr lang="es-AR" sz="2400" dirty="0" smtClean="0"/>
              <a:t>Alcance de las variables</a:t>
            </a:r>
          </a:p>
          <a:p>
            <a:r>
              <a:rPr lang="es-AR" sz="2400" dirty="0" smtClean="0"/>
              <a:t>Asignación de variables de tipo clase</a:t>
            </a:r>
          </a:p>
          <a:p>
            <a:r>
              <a:rPr lang="es-AR" sz="2400" dirty="0" smtClean="0"/>
              <a:t>Parámetros de tipo clase</a:t>
            </a:r>
          </a:p>
          <a:p>
            <a:endParaRPr lang="es-AR" sz="2400" dirty="0" smtClean="0"/>
          </a:p>
          <a:p>
            <a:pPr marL="0" indent="0">
              <a:buNone/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939507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EN LA PRÓXIMA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Asumiremos que</a:t>
            </a:r>
          </a:p>
          <a:p>
            <a:r>
              <a:rPr lang="es-AR" dirty="0"/>
              <a:t>Comprenden los conceptos de objeto, clase, atributo, constructor, comando y consulta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_tradnl" sz="2400" dirty="0"/>
              <a:t>Pueden implementar en Java una clase con atributos de tipo elemental, partiendo de un diagrama que incluye atributos de clase y de instancia, constructores, comandos y consultas.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_tradnl" sz="2400" dirty="0"/>
              <a:t>Pueden verificar los servicios provistos por una clase para un conjunto de casos de prueba fijos o leídos por consola.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_tradnl" sz="2400" dirty="0"/>
              <a:t>En la práctica se presentaron las clases </a:t>
            </a:r>
            <a:r>
              <a:rPr lang="es-ES_tradnl" sz="2400" dirty="0" err="1"/>
              <a:t>String</a:t>
            </a:r>
            <a:r>
              <a:rPr lang="es-ES_tradnl" sz="2400" dirty="0"/>
              <a:t>, </a:t>
            </a:r>
            <a:r>
              <a:rPr lang="es-ES_tradnl" sz="2400" dirty="0" err="1"/>
              <a:t>Random</a:t>
            </a:r>
            <a:r>
              <a:rPr lang="es-ES_tradnl" sz="2400" dirty="0"/>
              <a:t> y </a:t>
            </a:r>
            <a:r>
              <a:rPr lang="es-ES_tradnl" sz="2400" dirty="0" err="1"/>
              <a:t>Stream</a:t>
            </a:r>
            <a:r>
              <a:rPr lang="es-ES_tradnl" sz="2400" dirty="0"/>
              <a:t> provistas por Java.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Han </a:t>
            </a:r>
            <a:r>
              <a:rPr lang="es-ES_tradnl" sz="2400" dirty="0"/>
              <a:t>completado el práctico 2 y comenzado el </a:t>
            </a:r>
            <a:r>
              <a:rPr lang="es-ES_tradnl" sz="2400" dirty="0" smtClean="0"/>
              <a:t>3</a:t>
            </a:r>
            <a:endParaRPr lang="es-ES_tradnl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CONCEPTO DE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/>
              <a:t>Durante las etapas de desarrollo de requerimiento y diseño </a:t>
            </a:r>
            <a:r>
              <a:rPr lang="es-ES" sz="2800" dirty="0" smtClean="0"/>
              <a:t>de un sistema orientado a objetos, </a:t>
            </a:r>
            <a:r>
              <a:rPr lang="es-ES" sz="2800" dirty="0"/>
              <a:t>se identifican los </a:t>
            </a:r>
            <a:r>
              <a:rPr lang="es-ES" sz="2800" b="1" dirty="0"/>
              <a:t>objetos del problema </a:t>
            </a:r>
            <a:r>
              <a:rPr lang="es-ES" sz="2800" dirty="0"/>
              <a:t>y se los </a:t>
            </a:r>
            <a:r>
              <a:rPr lang="es-ES" sz="2800" dirty="0" smtClean="0"/>
              <a:t>agrupa </a:t>
            </a:r>
            <a:r>
              <a:rPr lang="es-ES" sz="2800" dirty="0"/>
              <a:t>en </a:t>
            </a:r>
            <a:r>
              <a:rPr lang="es-ES" sz="2800" b="1" dirty="0"/>
              <a:t>clases</a:t>
            </a:r>
            <a:r>
              <a:rPr lang="es-ES" sz="2800" dirty="0" smtClean="0"/>
              <a:t>.</a:t>
            </a:r>
          </a:p>
          <a:p>
            <a:pPr marL="0" indent="0">
              <a:buNone/>
            </a:pPr>
            <a:r>
              <a:rPr lang="es-ES" sz="2800" dirty="0" smtClean="0"/>
              <a:t>Cada clase es un patrón que define los </a:t>
            </a:r>
            <a:r>
              <a:rPr lang="es-ES" sz="2800" b="1" dirty="0" smtClean="0"/>
              <a:t>atributos</a:t>
            </a:r>
            <a:r>
              <a:rPr lang="es-ES" sz="2800" dirty="0" smtClean="0"/>
              <a:t> y el </a:t>
            </a:r>
            <a:r>
              <a:rPr lang="es-ES" sz="2800" b="1" dirty="0" smtClean="0"/>
              <a:t>comportamiento</a:t>
            </a:r>
            <a:r>
              <a:rPr lang="es-ES" sz="2800" dirty="0" smtClean="0"/>
              <a:t> de un conjunto de objetos del problema. </a:t>
            </a:r>
            <a:endParaRPr lang="es-ES" sz="2800" dirty="0"/>
          </a:p>
          <a:p>
            <a:pPr marL="0" indent="0">
              <a:buNone/>
            </a:pPr>
            <a:r>
              <a:rPr lang="es-ES" sz="2800" dirty="0"/>
              <a:t>La colección de clases y sus relaciones se grafican en un </a:t>
            </a:r>
            <a:r>
              <a:rPr lang="es-ES" sz="2800" b="1" dirty="0"/>
              <a:t>diagrama de clases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0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CONCEPTO DE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En la </a:t>
            </a:r>
            <a:r>
              <a:rPr lang="es-ES" sz="2800" b="1" dirty="0" smtClean="0"/>
              <a:t>implementación</a:t>
            </a:r>
            <a:r>
              <a:rPr lang="es-ES" sz="2800" dirty="0" smtClean="0"/>
              <a:t> de un sistema orientado a objetos, cada </a:t>
            </a:r>
            <a:r>
              <a:rPr lang="es-ES" sz="2800" b="1" dirty="0" smtClean="0"/>
              <a:t>clase </a:t>
            </a:r>
            <a:r>
              <a:rPr lang="es-ES" sz="2800" dirty="0" smtClean="0"/>
              <a:t>del diagrama, se  traduce en un módulo de código escrito en un lenguaje de programación.</a:t>
            </a:r>
          </a:p>
          <a:p>
            <a:pPr marL="0" indent="0">
              <a:buNone/>
            </a:pPr>
            <a:r>
              <a:rPr lang="es-ES" sz="2800" dirty="0" smtClean="0"/>
              <a:t>Así, una clase, es un módulo de software que se desarrolla con cierta independencia de los demás y se integra luego de ser verificado, para formar parte del sistema.</a:t>
            </a:r>
          </a:p>
          <a:p>
            <a:pPr marL="0" indent="0">
              <a:buNone/>
            </a:pPr>
            <a:r>
              <a:rPr lang="es-ES" sz="2800" dirty="0" smtClean="0"/>
              <a:t>En la </a:t>
            </a:r>
            <a:r>
              <a:rPr lang="es-ES" sz="2800" b="1" dirty="0" smtClean="0"/>
              <a:t>ejecución</a:t>
            </a:r>
            <a:r>
              <a:rPr lang="es-ES" sz="2800" dirty="0" smtClean="0"/>
              <a:t> de del sistema se crean </a:t>
            </a:r>
            <a:r>
              <a:rPr lang="es-ES" sz="2800" b="1" dirty="0" smtClean="0"/>
              <a:t>objetos de software </a:t>
            </a:r>
            <a:r>
              <a:rPr lang="es-ES" sz="2800" dirty="0" smtClean="0"/>
              <a:t>cuyo </a:t>
            </a:r>
            <a:r>
              <a:rPr lang="es-ES" sz="2800" b="1" dirty="0" smtClean="0"/>
              <a:t>estado interno </a:t>
            </a:r>
            <a:r>
              <a:rPr lang="es-ES" sz="2800" dirty="0" smtClean="0"/>
              <a:t>y </a:t>
            </a:r>
            <a:r>
              <a:rPr lang="es-ES" sz="2800" b="1" dirty="0" smtClean="0"/>
              <a:t>servicios </a:t>
            </a:r>
            <a:r>
              <a:rPr lang="es-ES" sz="2800" dirty="0" smtClean="0"/>
              <a:t>dependen de su clase.</a:t>
            </a:r>
            <a:endParaRPr lang="es-ES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s-AR" sz="2800" dirty="0" smtClean="0"/>
              <a:t>Un </a:t>
            </a:r>
            <a:r>
              <a:rPr lang="es-AR" sz="2800" b="1" dirty="0" smtClean="0">
                <a:solidFill>
                  <a:srgbClr val="0070C0"/>
                </a:solidFill>
              </a:rPr>
              <a:t>tipo de dato</a:t>
            </a:r>
            <a:r>
              <a:rPr lang="es-AR" sz="2800" dirty="0" smtClean="0"/>
              <a:t>,  establece un </a:t>
            </a:r>
            <a:r>
              <a:rPr lang="es-AR" sz="2800" b="1" dirty="0"/>
              <a:t>conjunto de valores </a:t>
            </a:r>
            <a:r>
              <a:rPr lang="es-AR" sz="2800" dirty="0"/>
              <a:t>y un </a:t>
            </a:r>
            <a:r>
              <a:rPr lang="es-AR" sz="2800" b="1" dirty="0"/>
              <a:t>conjunto de </a:t>
            </a:r>
            <a:r>
              <a:rPr lang="es-AR" sz="2800" b="1" dirty="0" smtClean="0"/>
              <a:t>operaciones </a:t>
            </a:r>
            <a:r>
              <a:rPr lang="es-AR" sz="2800" dirty="0" smtClean="0"/>
              <a:t>que se aplican a esos valores.  </a:t>
            </a:r>
            <a:endParaRPr lang="es-AR" sz="2800" dirty="0"/>
          </a:p>
          <a:p>
            <a:pPr marL="114300" indent="0">
              <a:buNone/>
            </a:pPr>
            <a:r>
              <a:rPr lang="es-AR" sz="2800" dirty="0" smtClean="0"/>
              <a:t>Una clase </a:t>
            </a:r>
            <a:r>
              <a:rPr lang="es-ES" sz="2800" dirty="0">
                <a:cs typeface="Courier New" panose="02070309020205020404" pitchFamily="49" charset="0"/>
              </a:rPr>
              <a:t>que </a:t>
            </a:r>
            <a:r>
              <a:rPr lang="es-ES" sz="2800" dirty="0" smtClean="0">
                <a:cs typeface="Courier New" panose="02070309020205020404" pitchFamily="49" charset="0"/>
              </a:rPr>
              <a:t>especifica un conjunto de </a:t>
            </a:r>
            <a:r>
              <a:rPr lang="es-AR" sz="2800" dirty="0" smtClean="0"/>
              <a:t>atributos </a:t>
            </a:r>
            <a:r>
              <a:rPr lang="es-AR" sz="2800" dirty="0"/>
              <a:t>y </a:t>
            </a:r>
            <a:r>
              <a:rPr lang="es-AR" sz="2800" dirty="0" smtClean="0"/>
              <a:t>servicios, </a:t>
            </a:r>
            <a:r>
              <a:rPr lang="es-AR" sz="2800" dirty="0"/>
              <a:t>define un </a:t>
            </a:r>
            <a:r>
              <a:rPr lang="es-AR" sz="2800" b="1" dirty="0"/>
              <a:t>tipo de dato</a:t>
            </a:r>
            <a:r>
              <a:rPr lang="es-AR" sz="2800" dirty="0"/>
              <a:t> a partir del cual es posible </a:t>
            </a:r>
            <a:r>
              <a:rPr lang="es-AR" sz="2800" b="1" dirty="0"/>
              <a:t>declarar </a:t>
            </a:r>
            <a:r>
              <a:rPr lang="es-AR" sz="2800" b="1" dirty="0" smtClean="0"/>
              <a:t>variables</a:t>
            </a:r>
            <a:r>
              <a:rPr lang="es-AR" sz="2800" dirty="0"/>
              <a:t> </a:t>
            </a:r>
            <a:r>
              <a:rPr lang="es-AR" sz="2800" dirty="0" smtClean="0"/>
              <a:t>y </a:t>
            </a:r>
            <a:r>
              <a:rPr lang="es-AR" sz="2800" b="1" dirty="0" smtClean="0"/>
              <a:t>crear objetos</a:t>
            </a:r>
            <a:r>
              <a:rPr lang="es-AR" sz="2800" dirty="0" smtClean="0"/>
              <a:t>. </a:t>
            </a:r>
            <a:endParaRPr lang="es-AR" sz="2800" dirty="0"/>
          </a:p>
          <a:p>
            <a:pPr marL="114300" indent="0">
              <a:buNone/>
            </a:pPr>
            <a:r>
              <a:rPr lang="es-AR" sz="2800" dirty="0" smtClean="0"/>
              <a:t>El </a:t>
            </a:r>
            <a:r>
              <a:rPr lang="es-AR" sz="2800" b="1" dirty="0"/>
              <a:t>conjunto de valores </a:t>
            </a:r>
            <a:r>
              <a:rPr lang="es-AR" sz="2800" dirty="0"/>
              <a:t>queda determinado por los valores de los atributos.</a:t>
            </a:r>
          </a:p>
          <a:p>
            <a:pPr marL="114300" indent="0">
              <a:buNone/>
            </a:pPr>
            <a:r>
              <a:rPr lang="es-AR" sz="2800" dirty="0"/>
              <a:t>El </a:t>
            </a:r>
            <a:r>
              <a:rPr lang="es-AR" sz="2800" b="1" dirty="0"/>
              <a:t>conjunto de operaciones </a:t>
            </a:r>
            <a:r>
              <a:rPr lang="es-AR" sz="2800" dirty="0"/>
              <a:t>lo definen los servicios provistos por la clase.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8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CLASES COMO TIPOS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09600" y="1524000"/>
            <a:ext cx="4343400" cy="4648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s-ES" sz="2000" b="1" dirty="0">
                <a:solidFill>
                  <a:schemeClr val="tx1"/>
                </a:solidFill>
                <a:cs typeface="Arial" panose="020B0604020202020204" pitchFamily="34" charset="0"/>
              </a:rPr>
              <a:t>&lt;&lt;atributos de clase&gt;&gt;</a:t>
            </a:r>
            <a:endParaRPr lang="es-AR" sz="2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s-ES" sz="2000" b="1" dirty="0" err="1">
                <a:solidFill>
                  <a:schemeClr val="tx1"/>
                </a:solidFill>
                <a:cs typeface="Arial" panose="020B0604020202020204" pitchFamily="34" charset="0"/>
              </a:rPr>
              <a:t>umbralMax,umbralMin</a:t>
            </a:r>
            <a:r>
              <a:rPr lang="es-ES" sz="20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:entero</a:t>
            </a:r>
            <a:endParaRPr lang="es-AR" sz="2000" b="1" dirty="0">
              <a:solidFill>
                <a:schemeClr val="tx1"/>
              </a:solidFill>
              <a:ea typeface="Batang"/>
              <a:cs typeface="Arial" panose="020B0604020202020204" pitchFamily="34" charset="0"/>
            </a:endParaRP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s-ES" sz="2000" dirty="0">
                <a:solidFill>
                  <a:schemeClr val="tx1"/>
                </a:solidFill>
                <a:cs typeface="Arial" panose="020B0604020202020204" pitchFamily="34" charset="0"/>
              </a:rPr>
              <a:t>&lt;&lt;atributos de instancia&gt;&gt;</a:t>
            </a:r>
            <a:endParaRPr lang="es-AR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s-ES" sz="2000" dirty="0" err="1">
                <a:solidFill>
                  <a:schemeClr val="tx1"/>
                </a:solidFill>
                <a:cs typeface="Arial" panose="020B0604020202020204" pitchFamily="34" charset="0"/>
              </a:rPr>
              <a:t>maxima,minima</a:t>
            </a:r>
            <a:r>
              <a:rPr lang="es-ES" sz="2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E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:entero</a:t>
            </a:r>
            <a:endParaRPr lang="es-ES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</a:t>
            </a:r>
            <a:r>
              <a:rPr lang="es-ES" sz="2000" dirty="0">
                <a:solidFill>
                  <a:schemeClr val="tx1"/>
                </a:solidFill>
              </a:rPr>
              <a:t>Constructores&gt;&gt;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r>
              <a:rPr lang="es-ES" sz="2000" dirty="0" smtClean="0">
                <a:solidFill>
                  <a:schemeClr val="tx1"/>
                </a:solidFill>
              </a:rPr>
              <a:t>(</a:t>
            </a:r>
            <a:r>
              <a:rPr lang="es-ES" sz="2000" dirty="0" err="1" smtClean="0">
                <a:solidFill>
                  <a:schemeClr val="tx1"/>
                </a:solidFill>
              </a:rPr>
              <a:t>ma</a:t>
            </a:r>
            <a:r>
              <a:rPr lang="es-ES" sz="2000" dirty="0">
                <a:solidFill>
                  <a:schemeClr val="tx1"/>
                </a:solidFill>
              </a:rPr>
              <a:t>, mi: entero)</a:t>
            </a: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obtenerMaxima</a:t>
            </a:r>
            <a:r>
              <a:rPr lang="es-ES" sz="2000" dirty="0">
                <a:solidFill>
                  <a:schemeClr val="tx1"/>
                </a:solidFill>
              </a:rPr>
              <a:t>(): entero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obtenerMinima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>
                <a:solidFill>
                  <a:schemeClr val="tx1"/>
                </a:solidFill>
              </a:rPr>
              <a:t>entero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obtenerPulso</a:t>
            </a:r>
            <a:r>
              <a:rPr lang="es-ES" sz="2000" dirty="0">
                <a:solidFill>
                  <a:schemeClr val="tx1"/>
                </a:solidFill>
              </a:rPr>
              <a:t>(): </a:t>
            </a:r>
            <a:r>
              <a:rPr lang="es-ES" sz="2000" dirty="0" smtClean="0">
                <a:solidFill>
                  <a:schemeClr val="tx1"/>
                </a:solidFill>
              </a:rPr>
              <a:t>entero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alarmaHipertension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b="1" dirty="0" err="1" smtClean="0">
                <a:solidFill>
                  <a:schemeClr val="tx1"/>
                </a:solidFill>
              </a:rPr>
              <a:t>toString</a:t>
            </a:r>
            <a:r>
              <a:rPr lang="es-ES" sz="2000" b="1" dirty="0" smtClean="0">
                <a:solidFill>
                  <a:schemeClr val="tx1"/>
                </a:solidFill>
              </a:rPr>
              <a:t>():</a:t>
            </a:r>
            <a:r>
              <a:rPr lang="es-ES" sz="2000" b="1" dirty="0" err="1" smtClean="0">
                <a:solidFill>
                  <a:schemeClr val="tx1"/>
                </a:solidFill>
              </a:rPr>
              <a:t>String</a:t>
            </a:r>
            <a:endParaRPr lang="es-ES" sz="2000" b="1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b="1" dirty="0" err="1" smtClean="0">
                <a:solidFill>
                  <a:schemeClr val="tx1"/>
                </a:solidFill>
              </a:rPr>
              <a:t>menorPulso</a:t>
            </a:r>
            <a:r>
              <a:rPr lang="es-ES" sz="2000" b="1" dirty="0" smtClean="0">
                <a:solidFill>
                  <a:schemeClr val="tx1"/>
                </a:solidFill>
              </a:rPr>
              <a:t>(</a:t>
            </a:r>
            <a:r>
              <a:rPr lang="es-ES" sz="2000" b="1" dirty="0" err="1" smtClean="0">
                <a:solidFill>
                  <a:schemeClr val="tx1"/>
                </a:solidFill>
              </a:rPr>
              <a:t>pa:PresionArterial</a:t>
            </a:r>
            <a:r>
              <a:rPr lang="es-ES" sz="2000" b="1" dirty="0" smtClean="0">
                <a:solidFill>
                  <a:schemeClr val="tx1"/>
                </a:solidFill>
              </a:rPr>
              <a:t>):entero</a:t>
            </a:r>
          </a:p>
          <a:p>
            <a:pPr fontAlgn="t"/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8" name="3 Rectángulo"/>
          <p:cNvSpPr/>
          <p:nvPr/>
        </p:nvSpPr>
        <p:spPr>
          <a:xfrm>
            <a:off x="5251938" y="2664077"/>
            <a:ext cx="3039587" cy="452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requiere </a:t>
            </a:r>
            <a:r>
              <a:rPr lang="es-ES" dirty="0">
                <a:solidFill>
                  <a:srgbClr val="000000"/>
                </a:solidFill>
                <a:ea typeface="Batang"/>
                <a:cs typeface="Times New Roman"/>
              </a:rPr>
              <a:t>mi &lt; </a:t>
            </a:r>
            <a:r>
              <a:rPr lang="es-ES" dirty="0" err="1">
                <a:solidFill>
                  <a:srgbClr val="000000"/>
                </a:solidFill>
                <a:ea typeface="Batang"/>
                <a:cs typeface="Times New Roman"/>
              </a:rPr>
              <a:t>ma</a:t>
            </a:r>
            <a:r>
              <a:rPr lang="es-ES" dirty="0">
                <a:solidFill>
                  <a:srgbClr val="000000"/>
                </a:solidFill>
                <a:ea typeface="Batang"/>
                <a:cs typeface="Times New Roman"/>
              </a:rPr>
              <a:t> 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&lt; 0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9" name="2 Rectángulo"/>
          <p:cNvSpPr/>
          <p:nvPr/>
        </p:nvSpPr>
        <p:spPr>
          <a:xfrm>
            <a:off x="5257800" y="1905000"/>
            <a:ext cx="3048000" cy="609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valores </a:t>
            </a:r>
            <a:r>
              <a:rPr lang="es-E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representados en milímetros de 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mercurio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609595" y="3116877"/>
            <a:ext cx="43434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Rectángulo"/>
          <p:cNvSpPr/>
          <p:nvPr/>
        </p:nvSpPr>
        <p:spPr>
          <a:xfrm>
            <a:off x="5251938" y="3412070"/>
            <a:ext cx="3048000" cy="5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obtenerPulso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</a:p>
          <a:p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máxima-mínima</a:t>
            </a:r>
            <a:endParaRPr lang="es-AR" dirty="0">
              <a:solidFill>
                <a:srgbClr val="000000"/>
              </a:solidFill>
              <a:effectLst/>
              <a:ea typeface="Batang"/>
              <a:cs typeface="Times New Roman"/>
            </a:endParaRPr>
          </a:p>
        </p:txBody>
      </p:sp>
      <p:sp>
        <p:nvSpPr>
          <p:cNvPr id="12" name="1 Rectángulo"/>
          <p:cNvSpPr/>
          <p:nvPr/>
        </p:nvSpPr>
        <p:spPr>
          <a:xfrm>
            <a:off x="5257800" y="4114800"/>
            <a:ext cx="3048000" cy="838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alarmaHipertensión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: </a:t>
            </a:r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maxima</a:t>
            </a:r>
            <a:r>
              <a:rPr lang="es-ES" dirty="0" smtClean="0">
                <a:solidFill>
                  <a:srgbClr val="000000"/>
                </a:solidFill>
                <a:ea typeface="Batang"/>
                <a:cs typeface="Times New Roman"/>
              </a:rPr>
              <a:t>&gt;</a:t>
            </a:r>
            <a:r>
              <a:rPr lang="es-ES" dirty="0" err="1" smtClean="0">
                <a:solidFill>
                  <a:srgbClr val="000000"/>
                </a:solidFill>
                <a:ea typeface="Batang"/>
                <a:cs typeface="Times New Roman"/>
              </a:rPr>
              <a:t>umbralMax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 </a:t>
            </a:r>
            <a:r>
              <a:rPr lang="es-E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o </a:t>
            </a:r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minima</a:t>
            </a:r>
            <a:r>
              <a:rPr lang="es-ES" dirty="0" smtClean="0">
                <a:solidFill>
                  <a:srgbClr val="000000"/>
                </a:solidFill>
                <a:ea typeface="Batang"/>
                <a:cs typeface="Times New Roman"/>
              </a:rPr>
              <a:t>&gt;</a:t>
            </a:r>
            <a:r>
              <a:rPr lang="es-ES" dirty="0" err="1" smtClean="0">
                <a:solidFill>
                  <a:srgbClr val="000000"/>
                </a:solidFill>
                <a:ea typeface="Batang"/>
                <a:cs typeface="Times New Roman"/>
              </a:rPr>
              <a:t>umbralMin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cxnSp>
        <p:nvCxnSpPr>
          <p:cNvPr id="13" name="12 Conector recto"/>
          <p:cNvCxnSpPr/>
          <p:nvPr/>
        </p:nvCxnSpPr>
        <p:spPr>
          <a:xfrm>
            <a:off x="609597" y="1828800"/>
            <a:ext cx="43434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 Rectángulo"/>
          <p:cNvSpPr/>
          <p:nvPr/>
        </p:nvSpPr>
        <p:spPr>
          <a:xfrm>
            <a:off x="5257800" y="5023338"/>
            <a:ext cx="3048000" cy="11488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err="1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menorPulso</a:t>
            </a:r>
            <a:r>
              <a:rPr lang="es-ES" dirty="0" smtClean="0">
                <a:solidFill>
                  <a:srgbClr val="000000"/>
                </a:solidFill>
                <a:effectLst/>
                <a:ea typeface="Batang"/>
                <a:cs typeface="Times New Roman"/>
              </a:rPr>
              <a:t>: retorna el menor pulso entre la medición que recibe el mensaje y la que recibe como parámetro</a:t>
            </a:r>
            <a:endParaRPr lang="es-AR" dirty="0">
              <a:effectLst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533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3422</Words>
  <Application>Microsoft Office PowerPoint</Application>
  <PresentationFormat>On-screen Show (4:3)</PresentationFormat>
  <Paragraphs>784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Tema de Office</vt:lpstr>
      <vt:lpstr>INTRODUCCIÓN A LA PROGRAMACIÓN ORIENTADA A OBJETOS</vt:lpstr>
      <vt:lpstr>EN ESTA CLASE</vt:lpstr>
      <vt:lpstr>EL PROCESO DE DESARROLLO DE SOFTWARE</vt:lpstr>
      <vt:lpstr>EL PROCESO DE DESARROLLO DE SOFTWARE</vt:lpstr>
      <vt:lpstr>EL PROCESO DE DESARROLLO DE SOFTWARE</vt:lpstr>
      <vt:lpstr>EL CONCEPTO DE CLASE</vt:lpstr>
      <vt:lpstr>EL CONCEPTO DE CLASE</vt:lpstr>
      <vt:lpstr>CLASES COMO TIPOS</vt:lpstr>
      <vt:lpstr>CLASES COMO TIPOS</vt:lpstr>
      <vt:lpstr>CLASES COMO TIPOS</vt:lpstr>
      <vt:lpstr>CLASES COMO TIPOS</vt:lpstr>
      <vt:lpstr>CLASES COMO TIPOS</vt:lpstr>
      <vt:lpstr>CLASES COMO TIPOS</vt:lpstr>
      <vt:lpstr>CLASES COMO TIPOS</vt:lpstr>
      <vt:lpstr>CLASES COMO TIPOS</vt:lpstr>
      <vt:lpstr>CLASES COMO TIPOS</vt:lpstr>
      <vt:lpstr>CLASES COMO TIPOS</vt:lpstr>
      <vt:lpstr>VARIABLES y TIPOS</vt:lpstr>
      <vt:lpstr>VARIABLES y OBJETOS</vt:lpstr>
      <vt:lpstr>DIAGRAMA DE OBJETOS</vt:lpstr>
      <vt:lpstr>DIAGRAMA DE OBJETOS</vt:lpstr>
      <vt:lpstr>VARIABLES y OBJETOS</vt:lpstr>
      <vt:lpstr>DIAGRAMA DE OBJETOS</vt:lpstr>
      <vt:lpstr>MENSAJES Y MÉTODOS </vt:lpstr>
      <vt:lpstr>MENSAJES Y MÉTODOS</vt:lpstr>
      <vt:lpstr>EL ESTADO INTERNO</vt:lpstr>
      <vt:lpstr>EL ESTADO INTERNO</vt:lpstr>
      <vt:lpstr>EL ESTADO INTERNO</vt:lpstr>
      <vt:lpstr>EL ESTADO INTERNO</vt:lpstr>
      <vt:lpstr>EL ESTADO INTERNO</vt:lpstr>
      <vt:lpstr>ALCANCE DE LAS VARIABLES</vt:lpstr>
      <vt:lpstr>ASIGNACION DE VARIABLES DE TIPO CLASE</vt:lpstr>
      <vt:lpstr>ASIGNACION DE VARIABLES DE TIPO CLASE</vt:lpstr>
      <vt:lpstr>ASIGNACION DE VARIABLES DE TIPO CLASE</vt:lpstr>
      <vt:lpstr>ASIGNACION DE VARIABLES DE TIPO CLASE</vt:lpstr>
      <vt:lpstr>ASIGNACION DE VARIABLES DE TIPO CLASE</vt:lpstr>
      <vt:lpstr>PARÁMETROS DE TIPO CLASE</vt:lpstr>
      <vt:lpstr>PARÁMETROS DE TIPO CLASE</vt:lpstr>
      <vt:lpstr>PARÁMETROS DE TIPO CLASE</vt:lpstr>
      <vt:lpstr>PARÁMETROS DE TIPO CLASE</vt:lpstr>
      <vt:lpstr>PARÁMETROS DE TIPO CLASE</vt:lpstr>
      <vt:lpstr>PARÁMETROS DE TIPO CLASE</vt:lpstr>
      <vt:lpstr>PARÁMETROS DE TIPO CLASE</vt:lpstr>
      <vt:lpstr>IDENTIDAD, IGUALDAD Y EQUIVALENCIA</vt:lpstr>
      <vt:lpstr>IDENTIDAD, IGUALDAD Y EQUIVALENCIA</vt:lpstr>
      <vt:lpstr>IDENTIDAD, IGUALDAD Y EQUIVALENCIA</vt:lpstr>
      <vt:lpstr>IDENTIDAD, IGUALDAD Y EQUIVALENCIA</vt:lpstr>
      <vt:lpstr>IDENTIDAD, IGUALDAD Y EQUIVALENCIA</vt:lpstr>
      <vt:lpstr>IDENTIDAD, IGUALDAD Y EQUIVALENCIA</vt:lpstr>
      <vt:lpstr>IDENTIDAD, IGUALDAD Y EQUIVALENCIA</vt:lpstr>
      <vt:lpstr>IDENTIDAD, IGUALDAD Y EQUIVALENCIA</vt:lpstr>
      <vt:lpstr>EN ESTA CLASE</vt:lpstr>
      <vt:lpstr>EN LA PRÓXIMA CLASE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ltamargo</dc:creator>
  <cp:lastModifiedBy>User</cp:lastModifiedBy>
  <cp:revision>182</cp:revision>
  <dcterms:created xsi:type="dcterms:W3CDTF">2015-03-04T18:37:05Z</dcterms:created>
  <dcterms:modified xsi:type="dcterms:W3CDTF">2019-08-08T13:03:40Z</dcterms:modified>
</cp:coreProperties>
</file>